
<file path=[Content_Types].xml><?xml version="1.0" encoding="utf-8"?>
<Types xmlns="http://schemas.openxmlformats.org/package/2006/content-types">
  <Default Extension="gif" ContentType="image/gi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5"/>
  </p:notesMasterIdLst>
  <p:sldIdLst>
    <p:sldId id="256" r:id="rId5"/>
    <p:sldId id="257" r:id="rId6"/>
    <p:sldId id="259" r:id="rId7"/>
    <p:sldId id="264" r:id="rId8"/>
    <p:sldId id="258" r:id="rId9"/>
    <p:sldId id="265" r:id="rId10"/>
    <p:sldId id="266" r:id="rId11"/>
    <p:sldId id="261" r:id="rId12"/>
    <p:sldId id="262" r:id="rId13"/>
    <p:sldId id="263" r:id="rId1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635"/>
    <a:srgbClr val="FF0D97"/>
    <a:srgbClr val="0000CC"/>
    <a:srgbClr val="9EFF29"/>
    <a:srgbClr val="C80064"/>
    <a:srgbClr val="C33A1F"/>
    <a:srgbClr val="FF2549"/>
    <a:srgbClr val="007033"/>
    <a:srgbClr val="D6370C"/>
    <a:srgbClr val="1D3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2080" autoAdjust="0"/>
  </p:normalViewPr>
  <p:slideViewPr>
    <p:cSldViewPr snapToGrid="0">
      <p:cViewPr>
        <p:scale>
          <a:sx n="76" d="100"/>
          <a:sy n="76" d="100"/>
        </p:scale>
        <p:origin x="1024" y="36"/>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18" Type="http://schemas.openxmlformats.org/officeDocument/2006/relationships/theme" Target="theme/theme1.xml" /><Relationship Id="rId3" Type="http://schemas.openxmlformats.org/officeDocument/2006/relationships/customXml" Target="../customXml/item3.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viewProps" Target="viewProps.xml" /><Relationship Id="rId2" Type="http://schemas.openxmlformats.org/officeDocument/2006/relationships/customXml" Target="../customXml/item2.xml" /><Relationship Id="rId16" Type="http://schemas.openxmlformats.org/officeDocument/2006/relationships/presProps" Target="presProps.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5" Type="http://schemas.openxmlformats.org/officeDocument/2006/relationships/slide" Target="slides/slide1.xml" /><Relationship Id="rId15" Type="http://schemas.openxmlformats.org/officeDocument/2006/relationships/notesMaster" Target="notesMasters/notesMaster1.xml" /><Relationship Id="rId10" Type="http://schemas.openxmlformats.org/officeDocument/2006/relationships/slide" Target="slides/slide6.xml" /><Relationship Id="rId19" Type="http://schemas.openxmlformats.org/officeDocument/2006/relationships/tableStyles" Target="tableStyles.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slide" Target="slides/slide10.xml" /></Relationships>
</file>

<file path=ppt/media/image1.jpg>
</file>

<file path=ppt/media/image10.png>
</file>

<file path=ppt/media/image11.png>
</file>

<file path=ppt/media/image12.png>
</file>

<file path=ppt/media/image13.gif>
</file>

<file path=ppt/media/image14.png>
</file>

<file path=ppt/media/image15.jpg>
</file>

<file path=ppt/media/image2.jpg>
</file>

<file path=ppt/media/image3.jpg>
</file>

<file path=ppt/media/image4.png>
</file>

<file path=ppt/media/image5.png>
</file>

<file path=ppt/media/image6.png>
</file>

<file path=ppt/media/image7.png>
</file>

<file path=ppt/media/image8.jpg>
</file>

<file path=ppt/media/image9.gif>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2/25/2024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dirty="0"/>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Hey everyone, my name is Justin Chevalier and I’m a senior at Southern New Hampshire University. I’m currently taking my final class to obtain my bachelor’ s degree in software engineering. I will be presenting a presentation about cloud development in the application we built that was featured in the Full Stack Development II course. Let’s get started!</a:t>
            </a:r>
          </a:p>
        </p:txBody>
      </p:sp>
      <p:sp>
        <p:nvSpPr>
          <p:cNvPr id="4" name="Slide Number Placeholder 3"/>
          <p:cNvSpPr>
            <a:spLocks noGrp="1"/>
          </p:cNvSpPr>
          <p:nvPr>
            <p:ph type="sldNum" sz="quarter" idx="5"/>
          </p:nvPr>
        </p:nvSpPr>
        <p:spPr/>
        <p:txBody>
          <a:bodyPr/>
          <a:lstStyle/>
          <a:p>
            <a:fld id="{AF533E96-F078-4B3D-A8F4-F1AF21EBC357}" type="slidenum">
              <a:rPr lang="en-US" smtClean="0"/>
              <a:t>1</a:t>
            </a:fld>
            <a:endParaRPr lang="en-US" dirty="0"/>
          </a:p>
        </p:txBody>
      </p:sp>
    </p:spTree>
    <p:extLst>
      <p:ext uri="{BB962C8B-B14F-4D97-AF65-F5344CB8AC3E}">
        <p14:creationId xmlns:p14="http://schemas.microsoft.com/office/powerpoint/2010/main" val="38536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main takeaways from executing this project from a local environment to a cloud environment is that the cloud allows our be to be efficiently scalable and very cost effective. Using the AWS such as API Gateway and Lambda functions made each step of the progress easy and enjoyable. With minimal resources needed to develop the application this allowed us to use our time more wisely and give us freedom to explore different aspect of the applications. Thank you for your time and have a wonderful day.  </a:t>
            </a:r>
          </a:p>
        </p:txBody>
      </p:sp>
      <p:sp>
        <p:nvSpPr>
          <p:cNvPr id="4" name="Slide Number Placeholder 3"/>
          <p:cNvSpPr>
            <a:spLocks noGrp="1"/>
          </p:cNvSpPr>
          <p:nvPr>
            <p:ph type="sldNum" sz="quarter" idx="5"/>
          </p:nvPr>
        </p:nvSpPr>
        <p:spPr/>
        <p:txBody>
          <a:bodyPr/>
          <a:lstStyle/>
          <a:p>
            <a:fld id="{AF533E96-F078-4B3D-A8F4-F1AF21EBC357}" type="slidenum">
              <a:rPr lang="en-US" smtClean="0"/>
              <a:t>10</a:t>
            </a:fld>
            <a:endParaRPr lang="en-US" dirty="0"/>
          </a:p>
        </p:txBody>
      </p:sp>
    </p:spTree>
    <p:extLst>
      <p:ext uri="{BB962C8B-B14F-4D97-AF65-F5344CB8AC3E}">
        <p14:creationId xmlns:p14="http://schemas.microsoft.com/office/powerpoint/2010/main" val="1759520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presentation I’ll be giving an in-depth overview of how we migrated a full stack web application into a cloud-based web application with assistance from the Amazon Web Services. We utilized various Amazon Web services which featured DynamoDB as our database. We also used the API Gateway to make API calls as well as Lambda and the S3 buckets. Our initial development included the use of Angular for the front end of the application, the MEAN stack API and MongoDB with Docker to house our application in containers. The cloud services provided by AWS enabled us to deploy web services from a local host into a cloud base service which enabled us to work remotely. It also enhanced security features of the application, which allowed us to store a significant amount of data and cut the cost of development with the pay as you go feature.  </a:t>
            </a:r>
          </a:p>
        </p:txBody>
      </p:sp>
      <p:sp>
        <p:nvSpPr>
          <p:cNvPr id="4" name="Slide Number Placeholder 3"/>
          <p:cNvSpPr>
            <a:spLocks noGrp="1"/>
          </p:cNvSpPr>
          <p:nvPr>
            <p:ph type="sldNum" sz="quarter" idx="5"/>
          </p:nvPr>
        </p:nvSpPr>
        <p:spPr/>
        <p:txBody>
          <a:bodyPr/>
          <a:lstStyle/>
          <a:p>
            <a:fld id="{AF533E96-F078-4B3D-A8F4-F1AF21EBC357}" type="slidenum">
              <a:rPr lang="en-US" smtClean="0"/>
              <a:t>2</a:t>
            </a:fld>
            <a:endParaRPr lang="en-US" dirty="0"/>
          </a:p>
        </p:txBody>
      </p:sp>
    </p:spTree>
    <p:extLst>
      <p:ext uri="{BB962C8B-B14F-4D97-AF65-F5344CB8AC3E}">
        <p14:creationId xmlns:p14="http://schemas.microsoft.com/office/powerpoint/2010/main" val="1749102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process involved the use of an Angular application that was migrated onto the Amazon Web Services. We first prepared the Angular application by implementing containers. By using the containers, this will enable the application to properly function and therefore the runtime environment can be transferred. We utilize the Docker Desktop application which features Docker Compose and MongoDB to implement a shared network that our application can function within. This is essential for containerization and to ensure that the software will still function when relocated from different environments. As a result, the containers will house the integrated environment of our application.</a:t>
            </a:r>
          </a:p>
        </p:txBody>
      </p:sp>
      <p:sp>
        <p:nvSpPr>
          <p:cNvPr id="4" name="Slide Number Placeholder 3"/>
          <p:cNvSpPr>
            <a:spLocks noGrp="1"/>
          </p:cNvSpPr>
          <p:nvPr>
            <p:ph type="sldNum" sz="quarter" idx="5"/>
          </p:nvPr>
        </p:nvSpPr>
        <p:spPr/>
        <p:txBody>
          <a:bodyPr/>
          <a:lstStyle/>
          <a:p>
            <a:fld id="{AF533E96-F078-4B3D-A8F4-F1AF21EBC357}" type="slidenum">
              <a:rPr lang="en-US" smtClean="0"/>
              <a:t>3</a:t>
            </a:fld>
            <a:endParaRPr lang="en-US" dirty="0"/>
          </a:p>
        </p:txBody>
      </p:sp>
    </p:spTree>
    <p:extLst>
      <p:ext uri="{BB962C8B-B14F-4D97-AF65-F5344CB8AC3E}">
        <p14:creationId xmlns:p14="http://schemas.microsoft.com/office/powerpoint/2010/main" val="311722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finish formulating the files and migrating them into the database, we finally must bring it all together. Docker Compose is a vital tool for accomplishing this feat. With the help of Docker containers where our data is located, we can now construct a bridge network in which the containers can start communicating with other containers. We utilize two different docker compose </a:t>
            </a:r>
            <a:r>
              <a:rPr lang="en-US" dirty="0" err="1"/>
              <a:t>yaml</a:t>
            </a:r>
            <a:r>
              <a:rPr lang="en-US" dirty="0"/>
              <a:t> files to make this possible. We implemented a docker </a:t>
            </a:r>
            <a:r>
              <a:rPr lang="en-US" dirty="0" err="1"/>
              <a:t>yaml</a:t>
            </a:r>
            <a:r>
              <a:rPr lang="en-US" dirty="0"/>
              <a:t> file for communicating to the angular frontend and we also had a docker </a:t>
            </a:r>
            <a:r>
              <a:rPr lang="en-US" dirty="0" err="1"/>
              <a:t>yaml</a:t>
            </a:r>
            <a:r>
              <a:rPr lang="en-US" dirty="0"/>
              <a:t> file to access the backend which features MongoDB. Once the application is up and running efficiently, we progressed to the next step which is deploying it into the cloud.</a:t>
            </a:r>
          </a:p>
        </p:txBody>
      </p:sp>
      <p:sp>
        <p:nvSpPr>
          <p:cNvPr id="4" name="Slide Number Placeholder 3"/>
          <p:cNvSpPr>
            <a:spLocks noGrp="1"/>
          </p:cNvSpPr>
          <p:nvPr>
            <p:ph type="sldNum" sz="quarter" idx="5"/>
          </p:nvPr>
        </p:nvSpPr>
        <p:spPr/>
        <p:txBody>
          <a:bodyPr/>
          <a:lstStyle/>
          <a:p>
            <a:fld id="{AF533E96-F078-4B3D-A8F4-F1AF21EBC357}" type="slidenum">
              <a:rPr lang="en-US" smtClean="0"/>
              <a:t>4</a:t>
            </a:fld>
            <a:endParaRPr lang="en-US" dirty="0"/>
          </a:p>
        </p:txBody>
      </p:sp>
    </p:spTree>
    <p:extLst>
      <p:ext uri="{BB962C8B-B14F-4D97-AF65-F5344CB8AC3E}">
        <p14:creationId xmlns:p14="http://schemas.microsoft.com/office/powerpoint/2010/main" val="14714028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serverless cloud enables us to deploy the application without the physical presence of a server.  The concept of a serverless cloud is not truly serverless because its managed by a larger data service such as the Amazon S3. This concept allows us to save time and money by storing our data using the Amazon S3 buckets which offers different storage amounts based on our storage needs. If you would rely on local hardware for storage there would be limits on the storage capabilities. While an internet connection wouldn’t be needed to accommodate local storage, the AWS cloud assure that the data is backed up and copied to ensure that your data is not lost and can be easily restored.</a:t>
            </a:r>
          </a:p>
        </p:txBody>
      </p:sp>
      <p:sp>
        <p:nvSpPr>
          <p:cNvPr id="4" name="Slide Number Placeholder 3"/>
          <p:cNvSpPr>
            <a:spLocks noGrp="1"/>
          </p:cNvSpPr>
          <p:nvPr>
            <p:ph type="sldNum" sz="quarter" idx="5"/>
          </p:nvPr>
        </p:nvSpPr>
        <p:spPr/>
        <p:txBody>
          <a:bodyPr/>
          <a:lstStyle/>
          <a:p>
            <a:fld id="{AF533E96-F078-4B3D-A8F4-F1AF21EBC357}" type="slidenum">
              <a:rPr lang="en-US" smtClean="0"/>
              <a:t>5</a:t>
            </a:fld>
            <a:endParaRPr lang="en-US" dirty="0"/>
          </a:p>
        </p:txBody>
      </p:sp>
    </p:spTree>
    <p:extLst>
      <p:ext uri="{BB962C8B-B14F-4D97-AF65-F5344CB8AC3E}">
        <p14:creationId xmlns:p14="http://schemas.microsoft.com/office/powerpoint/2010/main" val="3341573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using the Amazon Web Services we can design our REST API’s using Lambda functions. Lambda functions are utilized like function when coding but with AWS we don’t have to implement the function for the code. The lambda functions run with the java script file and these functions are tested via a JSON file. Once the lambda function are initiated, we can focus on building our API for the functions we have designed can communicate with the database to execute tasks. These tasks usually involve creating, reading, updating, and deleting data. This is also known as the CRUD operations. As soon as we have our API’s up and running permissions must be requested to utilize the lambda functions that were created. This will enable us to transmit and transfer the data.</a:t>
            </a:r>
          </a:p>
        </p:txBody>
      </p:sp>
      <p:sp>
        <p:nvSpPr>
          <p:cNvPr id="4" name="Slide Number Placeholder 3"/>
          <p:cNvSpPr>
            <a:spLocks noGrp="1"/>
          </p:cNvSpPr>
          <p:nvPr>
            <p:ph type="sldNum" sz="quarter" idx="5"/>
          </p:nvPr>
        </p:nvSpPr>
        <p:spPr/>
        <p:txBody>
          <a:bodyPr/>
          <a:lstStyle/>
          <a:p>
            <a:fld id="{AF533E96-F078-4B3D-A8F4-F1AF21EBC357}" type="slidenum">
              <a:rPr lang="en-US" smtClean="0"/>
              <a:t>6</a:t>
            </a:fld>
            <a:endParaRPr lang="en-US" dirty="0"/>
          </a:p>
        </p:txBody>
      </p:sp>
    </p:spTree>
    <p:extLst>
      <p:ext uri="{BB962C8B-B14F-4D97-AF65-F5344CB8AC3E}">
        <p14:creationId xmlns:p14="http://schemas.microsoft.com/office/powerpoint/2010/main" val="1093028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creating the lambda functions and the API’s are integrated, there was a need to create a database for the questions and answers portion of our project. We utilize MongoDB for our database which is a no SQL database. MongoDB is an open source document based database that provides users with great flexibility in storing data. It uses key value pairs as a collection in which the key serves as its unique identifier. Amazon Web Services offer its own version of a no SQL database which is called DynamoDB. DynamoDB incorporates all of AWS services and takes advantage of the tools provides by Amazon. With its single table design, this feature enables DynamoDB to share the primary key as well as the sort key which allows data to be accessed quickly and maximizes its performance.</a:t>
            </a:r>
          </a:p>
        </p:txBody>
      </p:sp>
      <p:sp>
        <p:nvSpPr>
          <p:cNvPr id="4" name="Slide Number Placeholder 3"/>
          <p:cNvSpPr>
            <a:spLocks noGrp="1"/>
          </p:cNvSpPr>
          <p:nvPr>
            <p:ph type="sldNum" sz="quarter" idx="5"/>
          </p:nvPr>
        </p:nvSpPr>
        <p:spPr/>
        <p:txBody>
          <a:bodyPr/>
          <a:lstStyle/>
          <a:p>
            <a:fld id="{AF533E96-F078-4B3D-A8F4-F1AF21EBC357}" type="slidenum">
              <a:rPr lang="en-US" smtClean="0"/>
              <a:t>7</a:t>
            </a:fld>
            <a:endParaRPr lang="en-US" dirty="0"/>
          </a:p>
        </p:txBody>
      </p:sp>
    </p:spTree>
    <p:extLst>
      <p:ext uri="{BB962C8B-B14F-4D97-AF65-F5344CB8AC3E}">
        <p14:creationId xmlns:p14="http://schemas.microsoft.com/office/powerpoint/2010/main" val="4838877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developing an application the cost can get very expensive but when using AWS and its pay for use model you can efficiently decrease the cost because you only pay for what you use. The AWS model scales to accommodate for how much the users need by increasing and decreasing based on your needs. When using local storage users may have to purchase additional hardware such as servers, hard drives, and computers to provide increased storage options. AWS presents users with flexibility with storing their data and can be very cost efficient.</a:t>
            </a:r>
          </a:p>
        </p:txBody>
      </p:sp>
      <p:sp>
        <p:nvSpPr>
          <p:cNvPr id="4" name="Slide Number Placeholder 3"/>
          <p:cNvSpPr>
            <a:spLocks noGrp="1"/>
          </p:cNvSpPr>
          <p:nvPr>
            <p:ph type="sldNum" sz="quarter" idx="5"/>
          </p:nvPr>
        </p:nvSpPr>
        <p:spPr/>
        <p:txBody>
          <a:bodyPr/>
          <a:lstStyle/>
          <a:p>
            <a:fld id="{AF533E96-F078-4B3D-A8F4-F1AF21EBC357}" type="slidenum">
              <a:rPr lang="en-US" smtClean="0"/>
              <a:t>8</a:t>
            </a:fld>
            <a:endParaRPr lang="en-US" dirty="0"/>
          </a:p>
        </p:txBody>
      </p:sp>
    </p:spTree>
    <p:extLst>
      <p:ext uri="{BB962C8B-B14F-4D97-AF65-F5344CB8AC3E}">
        <p14:creationId xmlns:p14="http://schemas.microsoft.com/office/powerpoint/2010/main" val="11060764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cloud features enhanced security to prevent unauthorized users from scrutinizing with the application. With the help of the IAM roles and policies we can filter certain permissions. For example within our project we created a custom policy that limit the functionality between the lambda functions and the DynamoDB database to only allow the CRUD functions which are create, read, update, and delete within the application. These are several types of security features within the AWS ecosystem such as using API keys to perform calls that send and receive data. Firewalls are also present that can decline any unwanted data by screening HTTP request. </a:t>
            </a:r>
          </a:p>
        </p:txBody>
      </p:sp>
      <p:sp>
        <p:nvSpPr>
          <p:cNvPr id="4" name="Slide Number Placeholder 3"/>
          <p:cNvSpPr>
            <a:spLocks noGrp="1"/>
          </p:cNvSpPr>
          <p:nvPr>
            <p:ph type="sldNum" sz="quarter" idx="5"/>
          </p:nvPr>
        </p:nvSpPr>
        <p:spPr/>
        <p:txBody>
          <a:bodyPr/>
          <a:lstStyle/>
          <a:p>
            <a:fld id="{AF533E96-F078-4B3D-A8F4-F1AF21EBC357}" type="slidenum">
              <a:rPr lang="en-US" smtClean="0"/>
              <a:t>9</a:t>
            </a:fld>
            <a:endParaRPr lang="en-US" dirty="0"/>
          </a:p>
        </p:txBody>
      </p:sp>
    </p:spTree>
    <p:extLst>
      <p:ext uri="{BB962C8B-B14F-4D97-AF65-F5344CB8AC3E}">
        <p14:creationId xmlns:p14="http://schemas.microsoft.com/office/powerpoint/2010/main" val="23735536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93175" y="1120876"/>
            <a:ext cx="8008376" cy="1710814"/>
          </a:xfrm>
          <a:noFill/>
          <a:effectLst>
            <a:outerShdw blurRad="50800" dist="38100" dir="2700000" algn="tl" rotWithShape="0">
              <a:prstClr val="black">
                <a:alpha val="40000"/>
              </a:prstClr>
            </a:outerShdw>
          </a:effectLst>
        </p:spPr>
        <p:txBody>
          <a:bodyPr>
            <a:normAutofit/>
          </a:bodyPr>
          <a:lstStyle>
            <a:lvl1pPr algn="r">
              <a:defRPr sz="3600">
                <a:solidFill>
                  <a:srgbClr val="002060"/>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678426" y="3709218"/>
            <a:ext cx="8001000" cy="678426"/>
          </a:xfrm>
        </p:spPr>
        <p:txBody>
          <a:bodyPr>
            <a:normAutofit/>
          </a:bodyPr>
          <a:lstStyle>
            <a:lvl1pPr marL="0" indent="0" algn="r">
              <a:buNone/>
              <a:defRPr sz="2800" b="0" i="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dirty="0"/>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dirty="0"/>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dirty="0"/>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dirty="0"/>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9824" y="224337"/>
            <a:ext cx="8259098" cy="763526"/>
          </a:xfrm>
        </p:spPr>
        <p:txBody>
          <a:bodyPr>
            <a:normAutofit/>
          </a:bodyPr>
          <a:lstStyle>
            <a:lvl1pPr algn="r">
              <a:defRPr sz="3600" baseline="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63714" y="1415845"/>
            <a:ext cx="8246070" cy="3362630"/>
          </a:xfrm>
        </p:spPr>
        <p:txBody>
          <a:bodyPr/>
          <a:lstStyle>
            <a:lvl1pPr algn="l">
              <a:defRPr sz="2800">
                <a:solidFill>
                  <a:srgbClr val="002060"/>
                </a:solidFill>
              </a:defRPr>
            </a:lvl1pPr>
            <a:lvl2pPr algn="l">
              <a:defRPr>
                <a:solidFill>
                  <a:srgbClr val="002060"/>
                </a:solidFill>
              </a:defRPr>
            </a:lvl2pPr>
            <a:lvl3pPr algn="l">
              <a:defRPr>
                <a:solidFill>
                  <a:srgbClr val="002060"/>
                </a:solidFill>
              </a:defRPr>
            </a:lvl3pPr>
            <a:lvl4pPr algn="l">
              <a:defRPr>
                <a:solidFill>
                  <a:srgbClr val="002060"/>
                </a:solidFill>
              </a:defRPr>
            </a:lvl4pPr>
            <a:lvl5pPr algn="l">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dirty="0"/>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16872" y="406537"/>
            <a:ext cx="6937885" cy="725349"/>
          </a:xfrm>
        </p:spPr>
        <p:txBody>
          <a:bodyPr>
            <a:normAutofit/>
          </a:bodyPr>
          <a:lstStyle>
            <a:lvl1pPr algn="l">
              <a:defRPr sz="360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1718186" y="1143000"/>
            <a:ext cx="6961240" cy="3545497"/>
          </a:xfrm>
        </p:spPr>
        <p:txBody>
          <a:bodyPr/>
          <a:lstStyle>
            <a:lvl1pPr>
              <a:defRPr sz="2800">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dirty="0"/>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dirty="0"/>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dirty="0"/>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8" y="212651"/>
            <a:ext cx="8093365" cy="763525"/>
          </a:xfrm>
        </p:spPr>
        <p:txBody>
          <a:bodyPr>
            <a:normAutofit/>
          </a:bodyPr>
          <a:lstStyle>
            <a:lvl1pPr algn="r">
              <a:defRPr sz="3600" baseline="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22131" y="1530153"/>
            <a:ext cx="4040188" cy="479822"/>
          </a:xfrm>
        </p:spPr>
        <p:txBody>
          <a:bodyPr anchor="b"/>
          <a:lstStyle>
            <a:lvl1pPr marL="0" indent="0" algn="ctr">
              <a:buNone/>
              <a:defRPr sz="2400" b="1">
                <a:solidFill>
                  <a:srgbClr val="00206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22131" y="2002550"/>
            <a:ext cx="4040188" cy="2276294"/>
          </a:xfrm>
        </p:spPr>
        <p:txBody>
          <a:bodyPr/>
          <a:lstStyle>
            <a:lvl1pPr algn="ctr">
              <a:defRPr sz="2400">
                <a:solidFill>
                  <a:srgbClr val="002060"/>
                </a:solidFill>
              </a:defRPr>
            </a:lvl1pPr>
            <a:lvl2pPr algn="ctr">
              <a:defRPr sz="2000">
                <a:solidFill>
                  <a:srgbClr val="002060"/>
                </a:solidFill>
              </a:defRPr>
            </a:lvl2pPr>
            <a:lvl3pPr algn="ctr">
              <a:defRPr sz="1800">
                <a:solidFill>
                  <a:srgbClr val="002060"/>
                </a:solidFill>
              </a:defRPr>
            </a:lvl3pPr>
            <a:lvl4pPr algn="ctr">
              <a:defRPr sz="1600">
                <a:solidFill>
                  <a:srgbClr val="002060"/>
                </a:solidFill>
              </a:defRPr>
            </a:lvl4pPr>
            <a:lvl5pPr algn="ctr">
              <a:defRPr sz="1600">
                <a:solidFill>
                  <a:srgbClr val="00206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57252" y="1530153"/>
            <a:ext cx="4041775" cy="479822"/>
          </a:xfrm>
        </p:spPr>
        <p:txBody>
          <a:bodyPr anchor="b"/>
          <a:lstStyle>
            <a:lvl1pPr marL="0" indent="0" algn="ctr">
              <a:buNone/>
              <a:defRPr sz="2400" b="1">
                <a:solidFill>
                  <a:srgbClr val="00206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57252" y="2002550"/>
            <a:ext cx="4041775" cy="2276294"/>
          </a:xfrm>
        </p:spPr>
        <p:txBody>
          <a:bodyPr/>
          <a:lstStyle>
            <a:lvl1pPr algn="ctr">
              <a:defRPr sz="2400">
                <a:solidFill>
                  <a:srgbClr val="002060"/>
                </a:solidFill>
              </a:defRPr>
            </a:lvl1pPr>
            <a:lvl2pPr algn="ctr">
              <a:defRPr sz="2000">
                <a:solidFill>
                  <a:srgbClr val="002060"/>
                </a:solidFill>
              </a:defRPr>
            </a:lvl2pPr>
            <a:lvl3pPr algn="ctr">
              <a:defRPr sz="1800">
                <a:solidFill>
                  <a:srgbClr val="002060"/>
                </a:solidFill>
              </a:defRPr>
            </a:lvl3pPr>
            <a:lvl4pPr algn="ctr">
              <a:defRPr sz="1600">
                <a:solidFill>
                  <a:srgbClr val="002060"/>
                </a:solidFill>
              </a:defRPr>
            </a:lvl4pPr>
            <a:lvl5pPr algn="ctr">
              <a:defRPr sz="1600">
                <a:solidFill>
                  <a:srgbClr val="00206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dirty="0"/>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dirty="0"/>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dirty="0"/>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dirty="0"/>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1.jp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2/25/2024</a:t>
            </a:fld>
            <a:endParaRPr lang="en-US" dirty="0"/>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dirty="0"/>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audio" Target="../media/media1.m4a" /><Relationship Id="rId1" Type="http://schemas.microsoft.com/office/2007/relationships/media" Target="../media/media1.m4a" /><Relationship Id="rId5" Type="http://schemas.openxmlformats.org/officeDocument/2006/relationships/image" Target="../media/image5.png" /><Relationship Id="rId4" Type="http://schemas.openxmlformats.org/officeDocument/2006/relationships/notesSlide" Target="../notesSlides/notesSlide1.xml" /></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 /><Relationship Id="rId2" Type="http://schemas.openxmlformats.org/officeDocument/2006/relationships/audio" Target="../media/media10.m4a" /><Relationship Id="rId1" Type="http://schemas.microsoft.com/office/2007/relationships/media" Target="../media/media10.m4a" /><Relationship Id="rId5" Type="http://schemas.openxmlformats.org/officeDocument/2006/relationships/image" Target="../media/image5.png" /><Relationship Id="rId4" Type="http://schemas.openxmlformats.org/officeDocument/2006/relationships/notesSlide" Target="../notesSlides/notesSlide10.xml" /></Relationships>
</file>

<file path=ppt/slides/_rels/slide2.xml.rels><?xml version="1.0" encoding="UTF-8" standalone="yes"?>
<Relationships xmlns="http://schemas.openxmlformats.org/package/2006/relationships"><Relationship Id="rId8" Type="http://schemas.openxmlformats.org/officeDocument/2006/relationships/hyperlink" Target="https://about.gitlab.com/solutions/aws/" TargetMode="External" /><Relationship Id="rId13" Type="http://schemas.openxmlformats.org/officeDocument/2006/relationships/image" Target="../media/image5.png" /><Relationship Id="rId3" Type="http://schemas.openxmlformats.org/officeDocument/2006/relationships/slideLayout" Target="../slideLayouts/slideLayout2.xml" /><Relationship Id="rId7" Type="http://schemas.openxmlformats.org/officeDocument/2006/relationships/image" Target="../media/image7.png" /><Relationship Id="rId12" Type="http://schemas.openxmlformats.org/officeDocument/2006/relationships/hyperlink" Target="https://toidicode.com/hoc-mongodb" TargetMode="External" /><Relationship Id="rId2" Type="http://schemas.openxmlformats.org/officeDocument/2006/relationships/audio" Target="../media/media2.m4a" /><Relationship Id="rId1" Type="http://schemas.microsoft.com/office/2007/relationships/media" Target="../media/media2.m4a" /><Relationship Id="rId6" Type="http://schemas.openxmlformats.org/officeDocument/2006/relationships/hyperlink" Target="https://medium.com/lankapura/angular-asp-net-core-authentication-with-identity-server-4-65db6b9f7c2a" TargetMode="External" /><Relationship Id="rId11" Type="http://schemas.openxmlformats.org/officeDocument/2006/relationships/image" Target="../media/image9.gif" /><Relationship Id="rId5" Type="http://schemas.openxmlformats.org/officeDocument/2006/relationships/image" Target="../media/image6.png" /><Relationship Id="rId10" Type="http://schemas.openxmlformats.org/officeDocument/2006/relationships/hyperlink" Target="https://devopedia.org/docker" TargetMode="External" /><Relationship Id="rId4" Type="http://schemas.openxmlformats.org/officeDocument/2006/relationships/notesSlide" Target="../notesSlides/notesSlide2.xml" /><Relationship Id="rId9" Type="http://schemas.openxmlformats.org/officeDocument/2006/relationships/image" Target="../media/image8.jpg" /></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audio" Target="../media/media3.m4a" /><Relationship Id="rId1" Type="http://schemas.microsoft.com/office/2007/relationships/media" Target="../media/media3.m4a" /><Relationship Id="rId6" Type="http://schemas.openxmlformats.org/officeDocument/2006/relationships/image" Target="../media/image5.png" /><Relationship Id="rId5" Type="http://schemas.openxmlformats.org/officeDocument/2006/relationships/image" Target="../media/image10.png" /><Relationship Id="rId4" Type="http://schemas.openxmlformats.org/officeDocument/2006/relationships/notesSlide" Target="../notesSlides/notesSlide3.xml" /></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 /><Relationship Id="rId7" Type="http://schemas.openxmlformats.org/officeDocument/2006/relationships/image" Target="../media/image5.png" /><Relationship Id="rId2" Type="http://schemas.openxmlformats.org/officeDocument/2006/relationships/audio" Target="../media/media4.m4a" /><Relationship Id="rId1" Type="http://schemas.microsoft.com/office/2007/relationships/media" Target="../media/media4.m4a" /><Relationship Id="rId6" Type="http://schemas.openxmlformats.org/officeDocument/2006/relationships/image" Target="../media/image12.png" /><Relationship Id="rId5" Type="http://schemas.openxmlformats.org/officeDocument/2006/relationships/image" Target="../media/image11.png" /><Relationship Id="rId4" Type="http://schemas.openxmlformats.org/officeDocument/2006/relationships/notesSlide" Target="../notesSlides/notesSlide4.xml" /></Relationships>
</file>

<file path=ppt/slides/_rels/slide5.xml.rels><?xml version="1.0" encoding="UTF-8" standalone="yes"?>
<Relationships xmlns="http://schemas.openxmlformats.org/package/2006/relationships"><Relationship Id="rId8" Type="http://schemas.openxmlformats.org/officeDocument/2006/relationships/image" Target="../media/image5.png" /><Relationship Id="rId3" Type="http://schemas.openxmlformats.org/officeDocument/2006/relationships/slideLayout" Target="../slideLayouts/slideLayout6.xml" /><Relationship Id="rId7" Type="http://schemas.openxmlformats.org/officeDocument/2006/relationships/hyperlink" Target="https://creativecommons.org/licenses/by-nc/3.0/" TargetMode="External" /><Relationship Id="rId2" Type="http://schemas.openxmlformats.org/officeDocument/2006/relationships/audio" Target="../media/media5.m4a" /><Relationship Id="rId1" Type="http://schemas.microsoft.com/office/2007/relationships/media" Target="../media/media5.m4a" /><Relationship Id="rId6" Type="http://schemas.openxmlformats.org/officeDocument/2006/relationships/hyperlink" Target="https://gvsu-cloudapplicationsdevelopment.github.io/CloudAppsDev/2020/12/21/cloud-storage.html" TargetMode="External" /><Relationship Id="rId5" Type="http://schemas.openxmlformats.org/officeDocument/2006/relationships/image" Target="../media/image13.gif" /><Relationship Id="rId4" Type="http://schemas.openxmlformats.org/officeDocument/2006/relationships/notesSlide" Target="../notesSlides/notesSlide5.xml" /></Relationships>
</file>

<file path=ppt/slides/_rels/slide6.xml.rels><?xml version="1.0" encoding="UTF-8" standalone="yes"?>
<Relationships xmlns="http://schemas.openxmlformats.org/package/2006/relationships"><Relationship Id="rId8" Type="http://schemas.openxmlformats.org/officeDocument/2006/relationships/image" Target="../media/image5.png" /><Relationship Id="rId3" Type="http://schemas.openxmlformats.org/officeDocument/2006/relationships/slideLayout" Target="../slideLayouts/slideLayout6.xml" /><Relationship Id="rId7" Type="http://schemas.openxmlformats.org/officeDocument/2006/relationships/hyperlink" Target="https://creativecommons.org/licenses/by/3.0/" TargetMode="External" /><Relationship Id="rId2" Type="http://schemas.openxmlformats.org/officeDocument/2006/relationships/audio" Target="../media/media6.m4a" /><Relationship Id="rId1" Type="http://schemas.microsoft.com/office/2007/relationships/media" Target="../media/media6.m4a" /><Relationship Id="rId6" Type="http://schemas.openxmlformats.org/officeDocument/2006/relationships/hyperlink" Target="https://code.kx.com/q/cloud/aws-lambda/" TargetMode="External" /><Relationship Id="rId5" Type="http://schemas.openxmlformats.org/officeDocument/2006/relationships/image" Target="../media/image14.png" /><Relationship Id="rId4" Type="http://schemas.openxmlformats.org/officeDocument/2006/relationships/notesSlide" Target="../notesSlides/notesSlide6.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 /><Relationship Id="rId2" Type="http://schemas.openxmlformats.org/officeDocument/2006/relationships/audio" Target="../media/media7.m4a" /><Relationship Id="rId1" Type="http://schemas.microsoft.com/office/2007/relationships/media" Target="../media/media7.m4a" /><Relationship Id="rId5" Type="http://schemas.openxmlformats.org/officeDocument/2006/relationships/image" Target="../media/image5.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8.m4a" /><Relationship Id="rId1" Type="http://schemas.microsoft.com/office/2007/relationships/media" Target="../media/media8.m4a" /><Relationship Id="rId6" Type="http://schemas.openxmlformats.org/officeDocument/2006/relationships/image" Target="../media/image5.png" /><Relationship Id="rId5" Type="http://schemas.openxmlformats.org/officeDocument/2006/relationships/image" Target="../media/image15.jpg" /><Relationship Id="rId4" Type="http://schemas.openxmlformats.org/officeDocument/2006/relationships/notesSlide" Target="../notesSlides/notesSlide8.xml" /></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 /><Relationship Id="rId2" Type="http://schemas.openxmlformats.org/officeDocument/2006/relationships/audio" Target="../media/media9.m4a" /><Relationship Id="rId1" Type="http://schemas.microsoft.com/office/2007/relationships/media" Target="../media/media9.m4a" /><Relationship Id="rId5" Type="http://schemas.openxmlformats.org/officeDocument/2006/relationships/image" Target="../media/image5.png" /><Relationship Id="rId4" Type="http://schemas.openxmlformats.org/officeDocument/2006/relationships/notesSlide" Target="../notesSlides/notesSlide9.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5127" y="324020"/>
            <a:ext cx="8067368" cy="1755053"/>
          </a:xfrm>
          <a:solidFill>
            <a:schemeClr val="accent1">
              <a:alpha val="40000"/>
            </a:schemeClr>
          </a:solidFill>
        </p:spPr>
        <p:txBody>
          <a:bodyPr>
            <a:normAutofit/>
          </a:bodyPr>
          <a:lstStyle/>
          <a:p>
            <a:r>
              <a:rPr lang="en-US" dirty="0"/>
              <a:t> CS 470 Project Two</a:t>
            </a:r>
            <a:br>
              <a:rPr lang="en-US" dirty="0"/>
            </a:br>
            <a:r>
              <a:rPr lang="en-US" dirty="0"/>
              <a:t>Conference Presentation:</a:t>
            </a:r>
            <a:br>
              <a:rPr lang="en-US" dirty="0"/>
            </a:br>
            <a:r>
              <a:rPr lang="en-US" dirty="0"/>
              <a:t>Cloud Development</a:t>
            </a:r>
          </a:p>
        </p:txBody>
      </p:sp>
      <p:sp>
        <p:nvSpPr>
          <p:cNvPr id="3" name="Subtitle 2"/>
          <p:cNvSpPr>
            <a:spLocks noGrp="1"/>
          </p:cNvSpPr>
          <p:nvPr>
            <p:ph type="subTitle" idx="1"/>
          </p:nvPr>
        </p:nvSpPr>
        <p:spPr>
          <a:xfrm>
            <a:off x="516194" y="3447321"/>
            <a:ext cx="8096864" cy="730043"/>
          </a:xfrm>
        </p:spPr>
        <p:txBody>
          <a:bodyPr/>
          <a:lstStyle/>
          <a:p>
            <a:r>
              <a:rPr lang="en-US" dirty="0"/>
              <a:t>Justin Chevalier</a:t>
            </a:r>
          </a:p>
        </p:txBody>
      </p:sp>
      <p:sp>
        <p:nvSpPr>
          <p:cNvPr id="4" name="Subtitle 2">
            <a:extLst>
              <a:ext uri="{FF2B5EF4-FFF2-40B4-BE49-F238E27FC236}">
                <a16:creationId xmlns:a16="http://schemas.microsoft.com/office/drawing/2014/main" id="{D90D4CAB-B834-F74A-8181-DAC33FAEF649}"/>
              </a:ext>
            </a:extLst>
          </p:cNvPr>
          <p:cNvSpPr txBox="1">
            <a:spLocks/>
          </p:cNvSpPr>
          <p:nvPr/>
        </p:nvSpPr>
        <p:spPr>
          <a:xfrm>
            <a:off x="528893" y="3956035"/>
            <a:ext cx="8096864" cy="730043"/>
          </a:xfrm>
          <a:prstGeom prst="rect">
            <a:avLst/>
          </a:prstGeom>
        </p:spPr>
        <p:txBody>
          <a:bodyPr vert="horz" lIns="91440" tIns="45720" rIns="91440" bIns="45720" rtlCol="0">
            <a:normAutofit/>
          </a:bodyPr>
          <a:lstStyle>
            <a:lvl1pPr marL="0" indent="0" algn="r" defTabSz="914400" rtl="0" eaLnBrk="1" latinLnBrk="0" hangingPunct="1">
              <a:spcBef>
                <a:spcPct val="20000"/>
              </a:spcBef>
              <a:buFont typeface="Arial" pitchFamily="34" charset="0"/>
              <a:buNone/>
              <a:defRPr sz="2800" b="0" i="0" kern="1200">
                <a:solidFill>
                  <a:schemeClr val="bg1"/>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t>February 2024</a:t>
            </a:r>
          </a:p>
        </p:txBody>
      </p:sp>
      <p:pic>
        <p:nvPicPr>
          <p:cNvPr id="11" name="Audio 10">
            <a:hlinkClick r:id="" action="ppaction://media"/>
            <a:extLst>
              <a:ext uri="{FF2B5EF4-FFF2-40B4-BE49-F238E27FC236}">
                <a16:creationId xmlns:a16="http://schemas.microsoft.com/office/drawing/2014/main" id="{70A04A5D-BC67-08EA-EE72-F546A8169B6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63920370"/>
      </p:ext>
    </p:extLst>
  </p:cSld>
  <p:clrMapOvr>
    <a:masterClrMapping/>
  </p:clrMapOvr>
  <mc:AlternateContent xmlns:mc="http://schemas.openxmlformats.org/markup-compatibility/2006" xmlns:p14="http://schemas.microsoft.com/office/powerpoint/2010/main">
    <mc:Choice Requires="p14">
      <p:transition spd="slow" p14:dur="2000" advTm="24575"/>
    </mc:Choice>
    <mc:Fallback xmlns="">
      <p:transition spd="slow" advTm="24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2E0C3-B7BB-8D4C-AF0F-9CC7682D8A51}"/>
              </a:ext>
            </a:extLst>
          </p:cNvPr>
          <p:cNvSpPr>
            <a:spLocks noGrp="1"/>
          </p:cNvSpPr>
          <p:nvPr>
            <p:ph type="title"/>
          </p:nvPr>
        </p:nvSpPr>
        <p:spPr>
          <a:xfrm>
            <a:off x="1234377" y="86488"/>
            <a:ext cx="7772400" cy="1021556"/>
          </a:xfrm>
        </p:spPr>
        <p:txBody>
          <a:bodyPr>
            <a:normAutofit/>
          </a:bodyPr>
          <a:lstStyle/>
          <a:p>
            <a:pPr algn="r"/>
            <a:r>
              <a:rPr lang="en-US" sz="3200" dirty="0">
                <a:effectLst>
                  <a:outerShdw blurRad="50800" dist="38100" dir="2700000" algn="tl" rotWithShape="0">
                    <a:prstClr val="black">
                      <a:alpha val="40000"/>
                    </a:prstClr>
                  </a:outerShdw>
                </a:effectLst>
              </a:rPr>
              <a:t>Conclusion</a:t>
            </a:r>
          </a:p>
        </p:txBody>
      </p:sp>
      <p:sp>
        <p:nvSpPr>
          <p:cNvPr id="3" name="Text Placeholder 2">
            <a:extLst>
              <a:ext uri="{FF2B5EF4-FFF2-40B4-BE49-F238E27FC236}">
                <a16:creationId xmlns:a16="http://schemas.microsoft.com/office/drawing/2014/main" id="{7C4EABF8-3AD7-2741-95B7-967F9D77161C}"/>
              </a:ext>
            </a:extLst>
          </p:cNvPr>
          <p:cNvSpPr>
            <a:spLocks noGrp="1"/>
          </p:cNvSpPr>
          <p:nvPr>
            <p:ph type="body" idx="1"/>
          </p:nvPr>
        </p:nvSpPr>
        <p:spPr>
          <a:xfrm>
            <a:off x="265113" y="3842580"/>
            <a:ext cx="7772400" cy="1125140"/>
          </a:xfrm>
        </p:spPr>
        <p:txBody>
          <a:bodyPr/>
          <a:lstStyle/>
          <a:p>
            <a:r>
              <a:rPr lang="en-US" dirty="0"/>
              <a:t>Thank you for your time. </a:t>
            </a:r>
          </a:p>
        </p:txBody>
      </p:sp>
      <p:sp>
        <p:nvSpPr>
          <p:cNvPr id="4" name="Content Placeholder 2">
            <a:extLst>
              <a:ext uri="{FF2B5EF4-FFF2-40B4-BE49-F238E27FC236}">
                <a16:creationId xmlns:a16="http://schemas.microsoft.com/office/drawing/2014/main" id="{BC84F4AD-0F18-4FAD-A3BB-59FA5D7E81A6}"/>
              </a:ext>
            </a:extLst>
          </p:cNvPr>
          <p:cNvSpPr txBox="1">
            <a:spLocks/>
          </p:cNvSpPr>
          <p:nvPr/>
        </p:nvSpPr>
        <p:spPr>
          <a:xfrm>
            <a:off x="463714" y="1415845"/>
            <a:ext cx="8246070" cy="3362630"/>
          </a:xfrm>
          <a:prstGeom prst="rect">
            <a:avLst/>
          </a:prstGeom>
        </p:spPr>
        <p:txBody>
          <a:bodyPr vert="horz" lIns="91440" tIns="45720" rIns="91440" bIns="45720" rtlCol="0" anchor="b">
            <a:normAutofit/>
          </a:bodyPr>
          <a:lstStyle>
            <a:lvl1pPr marL="0" indent="0" algn="l"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l"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endParaRPr lang="en-US" dirty="0"/>
          </a:p>
        </p:txBody>
      </p:sp>
      <p:sp>
        <p:nvSpPr>
          <p:cNvPr id="5" name="Rectangle 4">
            <a:extLst>
              <a:ext uri="{FF2B5EF4-FFF2-40B4-BE49-F238E27FC236}">
                <a16:creationId xmlns:a16="http://schemas.microsoft.com/office/drawing/2014/main" id="{8A135D3D-FA03-4786-B974-2F39D5B2AA89}"/>
              </a:ext>
            </a:extLst>
          </p:cNvPr>
          <p:cNvSpPr/>
          <p:nvPr/>
        </p:nvSpPr>
        <p:spPr>
          <a:xfrm>
            <a:off x="353002" y="1300920"/>
            <a:ext cx="7952797" cy="2031325"/>
          </a:xfrm>
          <a:prstGeom prst="rect">
            <a:avLst/>
          </a:prstGeom>
        </p:spPr>
        <p:txBody>
          <a:bodyPr wrap="square">
            <a:spAutoFit/>
          </a:bodyPr>
          <a:lstStyle/>
          <a:p>
            <a:pPr marL="285750" indent="-285750">
              <a:buFont typeface="Arial" panose="020B0604020202020204" pitchFamily="34" charset="0"/>
              <a:buChar char="•"/>
            </a:pPr>
            <a:r>
              <a:rPr lang="en-US" dirty="0"/>
              <a:t>Easy Development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Cost efficient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Pay for use model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Flexibility</a:t>
            </a:r>
          </a:p>
        </p:txBody>
      </p:sp>
      <p:pic>
        <p:nvPicPr>
          <p:cNvPr id="9" name="Audio 8">
            <a:hlinkClick r:id="" action="ppaction://media"/>
            <a:extLst>
              <a:ext uri="{FF2B5EF4-FFF2-40B4-BE49-F238E27FC236}">
                <a16:creationId xmlns:a16="http://schemas.microsoft.com/office/drawing/2014/main" id="{B314FDDD-EE5A-A9CF-AF0A-2160499F07E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073989541"/>
      </p:ext>
    </p:extLst>
  </p:cSld>
  <p:clrMapOvr>
    <a:masterClrMapping/>
  </p:clrMapOvr>
  <mc:AlternateContent xmlns:mc="http://schemas.openxmlformats.org/markup-compatibility/2006" xmlns:p14="http://schemas.microsoft.com/office/powerpoint/2010/main">
    <mc:Choice Requires="p14">
      <p:transition spd="slow" p14:dur="2000" advTm="47844"/>
    </mc:Choice>
    <mc:Fallback xmlns="">
      <p:transition spd="slow" advTm="478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88814"/>
            <a:ext cx="9144000" cy="552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Picture 17" descr="A screen shot of a logo&#10;&#10;Description automatically generated">
            <a:extLst>
              <a:ext uri="{FF2B5EF4-FFF2-40B4-BE49-F238E27FC236}">
                <a16:creationId xmlns:a16="http://schemas.microsoft.com/office/drawing/2014/main" id="{B98CDB69-CF5A-981C-E3E2-462D03359D78}"/>
              </a:ext>
            </a:extLst>
          </p:cNvPr>
          <p:cNvPicPr>
            <a:picLocks noChangeAspect="1"/>
          </p:cNvPicPr>
          <p:nvPr/>
        </p:nvPicPr>
        <p:blipFill rotWithShape="1">
          <a:blip r:embed="rId5" cstate="print">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t="3246" r="-3" b="748"/>
          <a:stretch/>
        </p:blipFill>
        <p:spPr>
          <a:xfrm>
            <a:off x="1173163" y="1255713"/>
            <a:ext cx="3365500" cy="1582738"/>
          </a:xfrm>
          <a:prstGeom prst="rect">
            <a:avLst/>
          </a:prstGeom>
        </p:spPr>
      </p:pic>
      <p:pic>
        <p:nvPicPr>
          <p:cNvPr id="9" name="Picture 8" descr="A logo with a smile&#10;&#10;Description automatically generated">
            <a:extLst>
              <a:ext uri="{FF2B5EF4-FFF2-40B4-BE49-F238E27FC236}">
                <a16:creationId xmlns:a16="http://schemas.microsoft.com/office/drawing/2014/main" id="{C862696C-336F-58E0-4DCF-791C12DA499D}"/>
              </a:ext>
            </a:extLst>
          </p:cNvPr>
          <p:cNvPicPr>
            <a:picLocks noChangeAspect="1"/>
          </p:cNvPicPr>
          <p:nvPr/>
        </p:nvPicPr>
        <p:blipFill rotWithShape="1">
          <a:blip r:embed="rId7" cstate="print">
            <a:extLst>
              <a:ext uri="{28A0092B-C50C-407E-A947-70E740481C1C}">
                <a14:useLocalDpi xmlns:a14="http://schemas.microsoft.com/office/drawing/2010/main" val="0"/>
              </a:ext>
              <a:ext uri="{837473B0-CC2E-450A-ABE3-18F120FF3D39}">
                <a1611:picAttrSrcUrl xmlns:a1611="http://schemas.microsoft.com/office/drawing/2016/11/main" r:id="rId8"/>
              </a:ext>
            </a:extLst>
          </a:blip>
          <a:srcRect r="14" b="19808"/>
          <a:stretch/>
        </p:blipFill>
        <p:spPr>
          <a:xfrm>
            <a:off x="4600575" y="1255713"/>
            <a:ext cx="3367088" cy="1582738"/>
          </a:xfrm>
          <a:prstGeom prst="rect">
            <a:avLst/>
          </a:prstGeom>
        </p:spPr>
      </p:pic>
      <p:pic>
        <p:nvPicPr>
          <p:cNvPr id="12" name="Picture 11" descr="A group of cartoon animals&#10;&#10;Description automatically generated">
            <a:extLst>
              <a:ext uri="{FF2B5EF4-FFF2-40B4-BE49-F238E27FC236}">
                <a16:creationId xmlns:a16="http://schemas.microsoft.com/office/drawing/2014/main" id="{89C00E3F-6D0F-C069-F7B6-D00A29857F18}"/>
              </a:ext>
            </a:extLst>
          </p:cNvPr>
          <p:cNvPicPr>
            <a:picLocks noChangeAspect="1"/>
          </p:cNvPicPr>
          <p:nvPr/>
        </p:nvPicPr>
        <p:blipFill rotWithShape="1">
          <a:blip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rcRect t="21950" r="-3" b="-3"/>
          <a:stretch/>
        </p:blipFill>
        <p:spPr>
          <a:xfrm>
            <a:off x="1173163" y="2900363"/>
            <a:ext cx="3502025" cy="1649413"/>
          </a:xfrm>
          <a:prstGeom prst="rect">
            <a:avLst/>
          </a:prstGeom>
        </p:spPr>
      </p:pic>
      <p:pic>
        <p:nvPicPr>
          <p:cNvPr id="23" name="Picture 22" descr="A green background with white text&#10;&#10;Description automatically generated">
            <a:extLst>
              <a:ext uri="{FF2B5EF4-FFF2-40B4-BE49-F238E27FC236}">
                <a16:creationId xmlns:a16="http://schemas.microsoft.com/office/drawing/2014/main" id="{9DE549C1-E03A-9FE3-9516-861EAE46CB61}"/>
              </a:ext>
            </a:extLst>
          </p:cNvPr>
          <p:cNvPicPr>
            <a:picLocks noChangeAspect="1"/>
          </p:cNvPicPr>
          <p:nvPr/>
        </p:nvPicPr>
        <p:blipFill>
          <a:blip r:embed="rId11">
            <a:extLst>
              <a:ext uri="{28A0092B-C50C-407E-A947-70E740481C1C}">
                <a14:useLocalDpi xmlns:a14="http://schemas.microsoft.com/office/drawing/2010/main" val="0"/>
              </a:ext>
              <a:ext uri="{837473B0-CC2E-450A-ABE3-18F120FF3D39}">
                <a1611:picAttrSrcUrl xmlns:a1611="http://schemas.microsoft.com/office/drawing/2016/11/main" r:id="rId12"/>
              </a:ext>
            </a:extLst>
          </a:blip>
          <a:stretch>
            <a:fillRect/>
          </a:stretch>
        </p:blipFill>
        <p:spPr>
          <a:xfrm>
            <a:off x="4738688" y="2900363"/>
            <a:ext cx="3230563" cy="1649413"/>
          </a:xfrm>
          <a:prstGeom prst="rect">
            <a:avLst/>
          </a:prstGeom>
        </p:spPr>
      </p:pic>
      <p:sp>
        <p:nvSpPr>
          <p:cNvPr id="2" name="Title 1"/>
          <p:cNvSpPr>
            <a:spLocks noGrp="1"/>
          </p:cNvSpPr>
          <p:nvPr>
            <p:ph type="title"/>
          </p:nvPr>
        </p:nvSpPr>
        <p:spPr>
          <a:xfrm>
            <a:off x="417399" y="482600"/>
            <a:ext cx="8408193" cy="558627"/>
          </a:xfrm>
        </p:spPr>
        <p:txBody>
          <a:bodyPr vert="horz" lIns="91440" tIns="45720" rIns="91440" bIns="45720" rtlCol="0" anchor="ctr">
            <a:normAutofit/>
          </a:bodyPr>
          <a:lstStyle/>
          <a:p>
            <a:pPr algn="ctr">
              <a:lnSpc>
                <a:spcPct val="90000"/>
              </a:lnSpc>
            </a:pPr>
            <a:r>
              <a:rPr lang="en-US" sz="2400" kern="1200" dirty="0">
                <a:solidFill>
                  <a:schemeClr val="bg1"/>
                </a:solidFill>
                <a:latin typeface="+mj-lt"/>
                <a:ea typeface="+mj-ea"/>
                <a:cs typeface="+mj-cs"/>
              </a:rPr>
              <a:t>Overview</a:t>
            </a:r>
          </a:p>
        </p:txBody>
      </p:sp>
      <p:pic>
        <p:nvPicPr>
          <p:cNvPr id="38" name="Audio 37">
            <a:hlinkClick r:id="" action="ppaction://media"/>
            <a:extLst>
              <a:ext uri="{FF2B5EF4-FFF2-40B4-BE49-F238E27FC236}">
                <a16:creationId xmlns:a16="http://schemas.microsoft.com/office/drawing/2014/main" id="{35E780B2-4EBE-2FB1-5836-AFF0C37DFF31}"/>
              </a:ext>
            </a:extLst>
          </p:cNvPr>
          <p:cNvPicPr>
            <a:picLocks noChangeAspect="1"/>
          </p:cNvPicPr>
          <p:nvPr>
            <a:audioFile r:link="rId2"/>
            <p:extLst>
              <p:ext uri="{DAA4B4D4-6D71-4841-9C94-3DE7FCFB9230}">
                <p14:media xmlns:p14="http://schemas.microsoft.com/office/powerpoint/2010/main" r:embed="rId1"/>
              </p:ext>
            </p:extLst>
          </p:nvPr>
        </p:nvPicPr>
        <p:blipFill>
          <a:blip r:embed="rId13"/>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4103309497"/>
      </p:ext>
    </p:extLst>
  </p:cSld>
  <p:clrMapOvr>
    <a:masterClrMapping/>
  </p:clrMapOvr>
  <mc:AlternateContent xmlns:mc="http://schemas.openxmlformats.org/markup-compatibility/2006" xmlns:p14="http://schemas.microsoft.com/office/powerpoint/2010/main">
    <mc:Choice Requires="p14">
      <p:transition spd="slow" p14:dur="2000" advTm="71882"/>
    </mc:Choice>
    <mc:Fallback xmlns="">
      <p:transition spd="slow" advTm="71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Slide Background">
            <a:extLst>
              <a:ext uri="{FF2B5EF4-FFF2-40B4-BE49-F238E27FC236}">
                <a16:creationId xmlns:a16="http://schemas.microsoft.com/office/drawing/2014/main" id="{7DE220E6-BA55-4F04-B3C4-F4985F3E7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51435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1" name="tint">
            <a:extLst>
              <a:ext uri="{FF2B5EF4-FFF2-40B4-BE49-F238E27FC236}">
                <a16:creationId xmlns:a16="http://schemas.microsoft.com/office/drawing/2014/main" id="{5AE190BC-D2FD-433E-AB89-0DF68EFD6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59233" y="0"/>
            <a:ext cx="784767" cy="51435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useBgFill="1">
        <p:nvSpPr>
          <p:cNvPr id="66" name="Rectangle 65">
            <a:extLst>
              <a:ext uri="{FF2B5EF4-FFF2-40B4-BE49-F238E27FC236}">
                <a16:creationId xmlns:a16="http://schemas.microsoft.com/office/drawing/2014/main" id="{43E8FEA2-54EE-4F84-B5DB-A055A7D805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333" y="0"/>
            <a:ext cx="4556665" cy="5143500"/>
          </a:xfrm>
          <a:prstGeom prst="rect">
            <a:avLst/>
          </a:prstGeom>
          <a:ln>
            <a:noFill/>
          </a:ln>
          <a:effectLst>
            <a:outerShdw blurRad="508000" dist="190500" dir="5460000" sx="93000" sy="93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p:cNvSpPr>
            <a:spLocks noGrp="1"/>
          </p:cNvSpPr>
          <p:nvPr>
            <p:ph type="title"/>
          </p:nvPr>
        </p:nvSpPr>
        <p:spPr>
          <a:xfrm>
            <a:off x="5112324" y="571500"/>
            <a:ext cx="3416010" cy="1281183"/>
          </a:xfrm>
        </p:spPr>
        <p:txBody>
          <a:bodyPr anchor="ctr">
            <a:normAutofit/>
          </a:bodyPr>
          <a:lstStyle/>
          <a:p>
            <a:r>
              <a:rPr lang="en-US" sz="3000" dirty="0"/>
              <a:t>Containerization</a:t>
            </a:r>
          </a:p>
        </p:txBody>
      </p:sp>
      <p:pic>
        <p:nvPicPr>
          <p:cNvPr id="3" name="Picture 2" descr="A screenshot of a computer&#10;&#10;Description automatically generated">
            <a:extLst>
              <a:ext uri="{FF2B5EF4-FFF2-40B4-BE49-F238E27FC236}">
                <a16:creationId xmlns:a16="http://schemas.microsoft.com/office/drawing/2014/main" id="{7C81B323-3D17-D957-ADCB-97A408DBC1F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71025" y="1613884"/>
            <a:ext cx="3405752" cy="1915734"/>
          </a:xfrm>
          <a:prstGeom prst="rect">
            <a:avLst/>
          </a:prstGeom>
        </p:spPr>
      </p:pic>
      <p:sp>
        <p:nvSpPr>
          <p:cNvPr id="5" name="Content Placeholder 4"/>
          <p:cNvSpPr>
            <a:spLocks noGrp="1"/>
          </p:cNvSpPr>
          <p:nvPr>
            <p:ph idx="1"/>
          </p:nvPr>
        </p:nvSpPr>
        <p:spPr>
          <a:xfrm>
            <a:off x="5112324" y="1852683"/>
            <a:ext cx="3416010" cy="2827376"/>
          </a:xfrm>
        </p:spPr>
        <p:txBody>
          <a:bodyPr anchor="ctr">
            <a:normAutofit/>
          </a:bodyPr>
          <a:lstStyle/>
          <a:p>
            <a:r>
              <a:rPr lang="en-US" sz="1500" dirty="0"/>
              <a:t>Runs faster and more reliably</a:t>
            </a:r>
          </a:p>
          <a:p>
            <a:r>
              <a:rPr lang="en-US" sz="1500" dirty="0"/>
              <a:t>Uses only needed libraries and dependencies</a:t>
            </a:r>
          </a:p>
          <a:p>
            <a:r>
              <a:rPr lang="en-US" sz="1500" dirty="0"/>
              <a:t>Moves the application and its data from local host to the cloud</a:t>
            </a:r>
          </a:p>
          <a:p>
            <a:r>
              <a:rPr lang="en-US" sz="1500" dirty="0"/>
              <a:t>Can run multiple applications on a single host</a:t>
            </a:r>
          </a:p>
        </p:txBody>
      </p:sp>
      <p:pic>
        <p:nvPicPr>
          <p:cNvPr id="9" name="Audio 8">
            <a:hlinkClick r:id="" action="ppaction://media"/>
            <a:extLst>
              <a:ext uri="{FF2B5EF4-FFF2-40B4-BE49-F238E27FC236}">
                <a16:creationId xmlns:a16="http://schemas.microsoft.com/office/drawing/2014/main" id="{3519F1DA-BB07-A09C-43FA-C2FB04D4154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101633878"/>
      </p:ext>
    </p:extLst>
  </p:cSld>
  <p:clrMapOvr>
    <a:masterClrMapping/>
  </p:clrMapOvr>
  <mc:AlternateContent xmlns:mc="http://schemas.openxmlformats.org/markup-compatibility/2006" xmlns:p14="http://schemas.microsoft.com/office/powerpoint/2010/main">
    <mc:Choice Requires="p14">
      <p:transition spd="slow" p14:dur="2000" advTm="56581"/>
    </mc:Choice>
    <mc:Fallback xmlns="">
      <p:transition spd="slow" advTm="56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4794437" y="376238"/>
            <a:ext cx="3326040" cy="1287191"/>
          </a:xfrm>
        </p:spPr>
        <p:txBody>
          <a:bodyPr anchor="b">
            <a:normAutofit/>
          </a:bodyPr>
          <a:lstStyle/>
          <a:p>
            <a:r>
              <a:rPr lang="en-US" sz="4200"/>
              <a:t>Orchestration</a:t>
            </a:r>
          </a:p>
        </p:txBody>
      </p:sp>
      <p:sp>
        <p:nvSpPr>
          <p:cNvPr id="34" name="Rectangle 33">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334933" cy="51435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screenshot of a computer&#10;&#10;Description automatically generated">
            <a:extLst>
              <a:ext uri="{FF2B5EF4-FFF2-40B4-BE49-F238E27FC236}">
                <a16:creationId xmlns:a16="http://schemas.microsoft.com/office/drawing/2014/main" id="{538C59C6-5F42-F939-F1AB-629BE15E90BC}"/>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2436" b="3"/>
          <a:stretch/>
        </p:blipFill>
        <p:spPr>
          <a:xfrm>
            <a:off x="-2" y="2336858"/>
            <a:ext cx="3916219" cy="2257797"/>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678531E6-60B1-86A5-D66A-7EE05B8B832C}"/>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r="2436" b="3"/>
          <a:stretch/>
        </p:blipFill>
        <p:spPr>
          <a:xfrm>
            <a:off x="-1" y="0"/>
            <a:ext cx="3916219" cy="2257798"/>
          </a:xfrm>
          <a:prstGeom prst="rect">
            <a:avLst/>
          </a:prstGeom>
        </p:spPr>
      </p:pic>
      <p:sp>
        <p:nvSpPr>
          <p:cNvPr id="7" name="Content Placeholder 6">
            <a:extLst>
              <a:ext uri="{FF2B5EF4-FFF2-40B4-BE49-F238E27FC236}">
                <a16:creationId xmlns:a16="http://schemas.microsoft.com/office/drawing/2014/main" id="{FBE1C2EB-B55A-40B3-1F2B-1FA71BF7A4F0}"/>
              </a:ext>
            </a:extLst>
          </p:cNvPr>
          <p:cNvSpPr>
            <a:spLocks noGrp="1"/>
          </p:cNvSpPr>
          <p:nvPr>
            <p:ph idx="1"/>
          </p:nvPr>
        </p:nvSpPr>
        <p:spPr>
          <a:xfrm>
            <a:off x="4794437" y="1984441"/>
            <a:ext cx="3326041" cy="2782820"/>
          </a:xfrm>
        </p:spPr>
        <p:txBody>
          <a:bodyPr anchor="t">
            <a:normAutofit/>
          </a:bodyPr>
          <a:lstStyle/>
          <a:p>
            <a:r>
              <a:rPr lang="en-US" sz="1500" dirty="0">
                <a:solidFill>
                  <a:schemeClr val="tx1">
                    <a:alpha val="80000"/>
                  </a:schemeClr>
                </a:solidFill>
              </a:rPr>
              <a:t>Docker Compose for the Front End</a:t>
            </a:r>
          </a:p>
          <a:p>
            <a:endParaRPr lang="en-US" sz="1500" dirty="0">
              <a:solidFill>
                <a:schemeClr val="tx1">
                  <a:alpha val="80000"/>
                </a:schemeClr>
              </a:solidFill>
            </a:endParaRPr>
          </a:p>
          <a:p>
            <a:endParaRPr lang="en-US" sz="1500" dirty="0">
              <a:solidFill>
                <a:schemeClr val="tx1">
                  <a:alpha val="80000"/>
                </a:schemeClr>
              </a:solidFill>
            </a:endParaRPr>
          </a:p>
          <a:p>
            <a:endParaRPr lang="en-US" sz="1500" dirty="0">
              <a:solidFill>
                <a:schemeClr val="tx1">
                  <a:alpha val="80000"/>
                </a:schemeClr>
              </a:solidFill>
            </a:endParaRPr>
          </a:p>
          <a:p>
            <a:r>
              <a:rPr lang="en-US" sz="1500" dirty="0">
                <a:solidFill>
                  <a:schemeClr val="tx1">
                    <a:alpha val="80000"/>
                  </a:schemeClr>
                </a:solidFill>
              </a:rPr>
              <a:t>Docker Compose for the Back End</a:t>
            </a:r>
          </a:p>
          <a:p>
            <a:endParaRPr lang="en-US" sz="1500" dirty="0">
              <a:solidFill>
                <a:schemeClr val="tx1">
                  <a:alpha val="80000"/>
                </a:schemeClr>
              </a:solidFill>
            </a:endParaRPr>
          </a:p>
          <a:p>
            <a:pPr marL="0" indent="0">
              <a:buNone/>
            </a:pPr>
            <a:endParaRPr lang="en-US" sz="1500" dirty="0">
              <a:solidFill>
                <a:schemeClr val="tx1">
                  <a:alpha val="80000"/>
                </a:schemeClr>
              </a:solidFill>
            </a:endParaRPr>
          </a:p>
        </p:txBody>
      </p:sp>
      <p:cxnSp>
        <p:nvCxnSpPr>
          <p:cNvPr id="20" name="Straight Connector 19">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89621" y="2710419"/>
            <a:ext cx="0" cy="2429046"/>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15" name="Audio 14">
            <a:hlinkClick r:id="" action="ppaction://media"/>
            <a:extLst>
              <a:ext uri="{FF2B5EF4-FFF2-40B4-BE49-F238E27FC236}">
                <a16:creationId xmlns:a16="http://schemas.microsoft.com/office/drawing/2014/main" id="{930E6980-1A44-73C0-B572-7674E876F99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537783423"/>
      </p:ext>
    </p:extLst>
  </p:cSld>
  <p:clrMapOvr>
    <a:masterClrMapping/>
  </p:clrMapOvr>
  <mc:AlternateContent xmlns:mc="http://schemas.openxmlformats.org/markup-compatibility/2006" xmlns:p14="http://schemas.microsoft.com/office/powerpoint/2010/main">
    <mc:Choice Requires="p14">
      <p:transition spd="slow" p14:dur="2000" advTm="52128"/>
    </mc:Choice>
    <mc:Fallback xmlns="">
      <p:transition spd="slow" advTm="521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The Serverless Cloud</a:t>
            </a:r>
          </a:p>
        </p:txBody>
      </p:sp>
      <p:sp>
        <p:nvSpPr>
          <p:cNvPr id="6" name="Content Placeholder 5"/>
          <p:cNvSpPr>
            <a:spLocks noGrp="1"/>
          </p:cNvSpPr>
          <p:nvPr>
            <p:ph sz="half" idx="2"/>
          </p:nvPr>
        </p:nvSpPr>
        <p:spPr>
          <a:xfrm>
            <a:off x="525318" y="1976425"/>
            <a:ext cx="6936186" cy="1894536"/>
          </a:xfrm>
        </p:spPr>
        <p:txBody>
          <a:bodyPr>
            <a:normAutofit lnSpcReduction="10000"/>
          </a:bodyPr>
          <a:lstStyle/>
          <a:p>
            <a:pPr algn="l"/>
            <a:r>
              <a:rPr lang="en-US" sz="1800" dirty="0"/>
              <a:t>Don’t have to maintain servers</a:t>
            </a:r>
          </a:p>
          <a:p>
            <a:pPr algn="l"/>
            <a:r>
              <a:rPr lang="en-US" sz="1800" dirty="0"/>
              <a:t>High scalability and great security</a:t>
            </a:r>
          </a:p>
          <a:p>
            <a:pPr algn="l"/>
            <a:r>
              <a:rPr lang="en-US" sz="1800" dirty="0"/>
              <a:t>Pay as you go subscription based cloud storage</a:t>
            </a:r>
          </a:p>
          <a:p>
            <a:pPr algn="l"/>
            <a:r>
              <a:rPr lang="en-US" sz="1800" dirty="0"/>
              <a:t>AWS S3 Cloud Storage</a:t>
            </a:r>
          </a:p>
          <a:p>
            <a:pPr algn="l"/>
            <a:r>
              <a:rPr lang="en-US" sz="1800" dirty="0"/>
              <a:t>Data is backed up and stored for the protection of data and easily retrievable </a:t>
            </a:r>
          </a:p>
        </p:txBody>
      </p:sp>
      <p:sp>
        <p:nvSpPr>
          <p:cNvPr id="7" name="Text Placeholder 6">
            <a:extLst>
              <a:ext uri="{FF2B5EF4-FFF2-40B4-BE49-F238E27FC236}">
                <a16:creationId xmlns:a16="http://schemas.microsoft.com/office/drawing/2014/main" id="{75C5E173-249F-416B-B3E9-1559BEC384DE}"/>
              </a:ext>
            </a:extLst>
          </p:cNvPr>
          <p:cNvSpPr>
            <a:spLocks noGrp="1"/>
          </p:cNvSpPr>
          <p:nvPr>
            <p:ph type="body" idx="1"/>
          </p:nvPr>
        </p:nvSpPr>
        <p:spPr>
          <a:xfrm>
            <a:off x="875422" y="1496603"/>
            <a:ext cx="4040188" cy="479822"/>
          </a:xfrm>
        </p:spPr>
        <p:txBody>
          <a:bodyPr/>
          <a:lstStyle/>
          <a:p>
            <a:pPr algn="l"/>
            <a:r>
              <a:rPr lang="en-US" dirty="0"/>
              <a:t>Serverless</a:t>
            </a:r>
          </a:p>
        </p:txBody>
      </p:sp>
      <p:pic>
        <p:nvPicPr>
          <p:cNvPr id="9" name="Picture 8" descr="A diagram of a database&#10;&#10;Description automatically generated">
            <a:extLst>
              <a:ext uri="{FF2B5EF4-FFF2-40B4-BE49-F238E27FC236}">
                <a16:creationId xmlns:a16="http://schemas.microsoft.com/office/drawing/2014/main" id="{B92C7F32-AD9B-7A6D-C9BE-180D365512AE}"/>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027882" y="1243995"/>
            <a:ext cx="2590800" cy="1554480"/>
          </a:xfrm>
          <a:prstGeom prst="rect">
            <a:avLst/>
          </a:prstGeom>
        </p:spPr>
      </p:pic>
      <p:sp>
        <p:nvSpPr>
          <p:cNvPr id="10" name="TextBox 9">
            <a:extLst>
              <a:ext uri="{FF2B5EF4-FFF2-40B4-BE49-F238E27FC236}">
                <a16:creationId xmlns:a16="http://schemas.microsoft.com/office/drawing/2014/main" id="{0D03C0C0-23EF-3CCA-65B0-92D34A6CAA73}"/>
              </a:ext>
            </a:extLst>
          </p:cNvPr>
          <p:cNvSpPr txBox="1"/>
          <p:nvPr/>
        </p:nvSpPr>
        <p:spPr>
          <a:xfrm>
            <a:off x="1714500" y="4286250"/>
            <a:ext cx="5715000" cy="230832"/>
          </a:xfrm>
          <a:prstGeom prst="rect">
            <a:avLst/>
          </a:prstGeom>
          <a:noFill/>
        </p:spPr>
        <p:txBody>
          <a:bodyPr wrap="square" rtlCol="0">
            <a:spAutoFit/>
          </a:bodyPr>
          <a:lstStyle/>
          <a:p>
            <a:r>
              <a:rPr lang="en-US" sz="900">
                <a:hlinkClick r:id="rId6" tooltip="https://gvsu-cloudapplicationsdevelopment.github.io/CloudAppsDev/2020/12/21/cloud-storage.html"/>
              </a:rPr>
              <a:t>This Photo</a:t>
            </a:r>
            <a:r>
              <a:rPr lang="en-US" sz="900"/>
              <a:t> by Unknown Author is licensed under </a:t>
            </a:r>
            <a:r>
              <a:rPr lang="en-US" sz="900">
                <a:hlinkClick r:id="rId7" tooltip="https://creativecommons.org/licenses/by-nc/3.0/"/>
              </a:rPr>
              <a:t>CC BY-NC</a:t>
            </a:r>
            <a:endParaRPr lang="en-US" sz="900"/>
          </a:p>
        </p:txBody>
      </p:sp>
      <p:pic>
        <p:nvPicPr>
          <p:cNvPr id="14" name="Audio 13">
            <a:hlinkClick r:id="" action="ppaction://media"/>
            <a:extLst>
              <a:ext uri="{FF2B5EF4-FFF2-40B4-BE49-F238E27FC236}">
                <a16:creationId xmlns:a16="http://schemas.microsoft.com/office/drawing/2014/main" id="{B419DE6F-0E61-FE4E-BD5C-49B3F9AF9F0E}"/>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4170783713"/>
      </p:ext>
    </p:extLst>
  </p:cSld>
  <p:clrMapOvr>
    <a:masterClrMapping/>
  </p:clrMapOvr>
  <mc:AlternateContent xmlns:mc="http://schemas.openxmlformats.org/markup-compatibility/2006" xmlns:p14="http://schemas.microsoft.com/office/powerpoint/2010/main">
    <mc:Choice Requires="p14">
      <p:transition spd="slow" p14:dur="2000" advTm="59031"/>
    </mc:Choice>
    <mc:Fallback xmlns="">
      <p:transition spd="slow" advTm="590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The Serverless Cloud</a:t>
            </a:r>
          </a:p>
        </p:txBody>
      </p:sp>
      <p:sp>
        <p:nvSpPr>
          <p:cNvPr id="7" name="Text Placeholder 6"/>
          <p:cNvSpPr>
            <a:spLocks noGrp="1"/>
          </p:cNvSpPr>
          <p:nvPr>
            <p:ph type="body" sz="quarter" idx="3"/>
          </p:nvPr>
        </p:nvSpPr>
        <p:spPr>
          <a:xfrm>
            <a:off x="442191" y="1592714"/>
            <a:ext cx="2786743" cy="479822"/>
          </a:xfrm>
        </p:spPr>
        <p:txBody>
          <a:bodyPr>
            <a:normAutofit/>
          </a:bodyPr>
          <a:lstStyle/>
          <a:p>
            <a:r>
              <a:rPr lang="en-US" dirty="0"/>
              <a:t>API &amp; Lambda</a:t>
            </a:r>
          </a:p>
        </p:txBody>
      </p:sp>
      <p:sp>
        <p:nvSpPr>
          <p:cNvPr id="8" name="Content Placeholder 7"/>
          <p:cNvSpPr>
            <a:spLocks noGrp="1"/>
          </p:cNvSpPr>
          <p:nvPr>
            <p:ph sz="quarter" idx="4"/>
          </p:nvPr>
        </p:nvSpPr>
        <p:spPr>
          <a:xfrm>
            <a:off x="525318" y="2002550"/>
            <a:ext cx="6643578" cy="1774793"/>
          </a:xfrm>
        </p:spPr>
        <p:txBody>
          <a:bodyPr>
            <a:normAutofit/>
          </a:bodyPr>
          <a:lstStyle/>
          <a:p>
            <a:pPr algn="l"/>
            <a:r>
              <a:rPr lang="en-US" sz="1800" dirty="0"/>
              <a:t>Event driven</a:t>
            </a:r>
          </a:p>
          <a:p>
            <a:pPr algn="l"/>
            <a:r>
              <a:rPr lang="en-US" sz="1800" dirty="0"/>
              <a:t>Simple API integration</a:t>
            </a:r>
          </a:p>
          <a:p>
            <a:pPr algn="l"/>
            <a:r>
              <a:rPr lang="en-US" sz="1800" dirty="0"/>
              <a:t>Only pay when used</a:t>
            </a:r>
          </a:p>
          <a:p>
            <a:pPr algn="l"/>
            <a:r>
              <a:rPr lang="en-US" sz="1800" dirty="0"/>
              <a:t>Highly scalable</a:t>
            </a:r>
          </a:p>
          <a:p>
            <a:pPr algn="l"/>
            <a:r>
              <a:rPr lang="en-US" sz="1800" dirty="0"/>
              <a:t>Builds REST API’s and integrates them with Lambda functions</a:t>
            </a:r>
          </a:p>
        </p:txBody>
      </p:sp>
      <p:pic>
        <p:nvPicPr>
          <p:cNvPr id="3" name="Picture 2" descr="A diagram of a software company&#10;&#10;Description automatically generated">
            <a:extLst>
              <a:ext uri="{FF2B5EF4-FFF2-40B4-BE49-F238E27FC236}">
                <a16:creationId xmlns:a16="http://schemas.microsoft.com/office/drawing/2014/main" id="{5A51A0EA-86F0-9708-7661-B3B9056B898B}"/>
              </a:ext>
            </a:extLst>
          </p:cNvPr>
          <p:cNvPicPr>
            <a:picLocks noChangeAspect="1"/>
          </p:cNvPicPr>
          <p:nvPr/>
        </p:nvPicPr>
        <p:blipFill>
          <a:blip r:embed="rId5" cstate="print">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5980176" y="1208145"/>
            <a:ext cx="2766491" cy="2011680"/>
          </a:xfrm>
          <a:prstGeom prst="rect">
            <a:avLst/>
          </a:prstGeom>
        </p:spPr>
      </p:pic>
      <p:sp>
        <p:nvSpPr>
          <p:cNvPr id="5" name="TextBox 4">
            <a:extLst>
              <a:ext uri="{FF2B5EF4-FFF2-40B4-BE49-F238E27FC236}">
                <a16:creationId xmlns:a16="http://schemas.microsoft.com/office/drawing/2014/main" id="{3EAEE48F-74CC-CB27-0106-BA7F0EE0D2C2}"/>
              </a:ext>
            </a:extLst>
          </p:cNvPr>
          <p:cNvSpPr txBox="1"/>
          <p:nvPr/>
        </p:nvSpPr>
        <p:spPr>
          <a:xfrm>
            <a:off x="4972359" y="4156393"/>
            <a:ext cx="3108960" cy="230832"/>
          </a:xfrm>
          <a:prstGeom prst="rect">
            <a:avLst/>
          </a:prstGeom>
          <a:noFill/>
        </p:spPr>
        <p:txBody>
          <a:bodyPr wrap="square" rtlCol="0">
            <a:spAutoFit/>
          </a:bodyPr>
          <a:lstStyle/>
          <a:p>
            <a:r>
              <a:rPr lang="en-US" sz="900">
                <a:hlinkClick r:id="rId6" tooltip="https://code.kx.com/q/cloud/aws-lambda/"/>
              </a:rPr>
              <a:t>This Photo</a:t>
            </a:r>
            <a:r>
              <a:rPr lang="en-US" sz="900"/>
              <a:t> by Unknown Author is licensed under </a:t>
            </a:r>
            <a:r>
              <a:rPr lang="en-US" sz="900">
                <a:hlinkClick r:id="rId7" tooltip="https://creativecommons.org/licenses/by/3.0/"/>
              </a:rPr>
              <a:t>CC BY</a:t>
            </a:r>
            <a:endParaRPr lang="en-US" sz="900"/>
          </a:p>
        </p:txBody>
      </p:sp>
      <p:pic>
        <p:nvPicPr>
          <p:cNvPr id="13" name="Audio 12">
            <a:hlinkClick r:id="" action="ppaction://media"/>
            <a:extLst>
              <a:ext uri="{FF2B5EF4-FFF2-40B4-BE49-F238E27FC236}">
                <a16:creationId xmlns:a16="http://schemas.microsoft.com/office/drawing/2014/main" id="{BBB5ED93-79C1-3CDB-9990-73F66B6B8CAA}"/>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153563915"/>
      </p:ext>
    </p:extLst>
  </p:cSld>
  <p:clrMapOvr>
    <a:masterClrMapping/>
  </p:clrMapOvr>
  <mc:AlternateContent xmlns:mc="http://schemas.openxmlformats.org/markup-compatibility/2006" xmlns:p14="http://schemas.microsoft.com/office/powerpoint/2010/main">
    <mc:Choice Requires="p14">
      <p:transition spd="slow" p14:dur="2000" advTm="59022"/>
    </mc:Choice>
    <mc:Fallback xmlns="">
      <p:transition spd="slow" advTm="59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The Serverless Cloud</a:t>
            </a:r>
          </a:p>
        </p:txBody>
      </p:sp>
      <p:sp>
        <p:nvSpPr>
          <p:cNvPr id="9" name="Text Placeholder 4">
            <a:extLst>
              <a:ext uri="{FF2B5EF4-FFF2-40B4-BE49-F238E27FC236}">
                <a16:creationId xmlns:a16="http://schemas.microsoft.com/office/drawing/2014/main" id="{36210530-5CE0-F74C-A0F3-72C9EFE756BD}"/>
              </a:ext>
            </a:extLst>
          </p:cNvPr>
          <p:cNvSpPr txBox="1">
            <a:spLocks/>
          </p:cNvSpPr>
          <p:nvPr/>
        </p:nvSpPr>
        <p:spPr>
          <a:xfrm>
            <a:off x="263039" y="1550652"/>
            <a:ext cx="2351699" cy="479822"/>
          </a:xfrm>
          <a:prstGeom prst="rect">
            <a:avLst/>
          </a:prstGeom>
        </p:spPr>
        <p:txBody>
          <a:bodyPr vert="horz" lIns="91440" tIns="45720" rIns="91440" bIns="45720" rtlCol="0" anchor="b">
            <a:normAutofit/>
          </a:bodyPr>
          <a:lstStyle>
            <a:lvl1pPr marL="0" indent="0" algn="ctr" defTabSz="914400" rtl="0" eaLnBrk="1" latinLnBrk="0" hangingPunct="1">
              <a:spcBef>
                <a:spcPct val="20000"/>
              </a:spcBef>
              <a:buFont typeface="Arial" pitchFamily="34" charset="0"/>
              <a:buNone/>
              <a:defRPr sz="2400" b="1" kern="1200">
                <a:solidFill>
                  <a:srgbClr val="002060"/>
                </a:solidFill>
                <a:latin typeface="+mn-lt"/>
                <a:ea typeface="+mn-ea"/>
                <a:cs typeface="+mn-cs"/>
              </a:defRPr>
            </a:lvl1pPr>
            <a:lvl2pPr marL="457200" indent="0" algn="l" defTabSz="914400" rtl="0" eaLnBrk="1" latinLnBrk="0" hangingPunct="1">
              <a:spcBef>
                <a:spcPct val="20000"/>
              </a:spcBef>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spcBef>
                <a:spcPct val="20000"/>
              </a:spcBef>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9pPr>
          </a:lstStyle>
          <a:p>
            <a:r>
              <a:rPr lang="en-US" dirty="0"/>
              <a:t>Database</a:t>
            </a:r>
          </a:p>
        </p:txBody>
      </p:sp>
      <p:sp>
        <p:nvSpPr>
          <p:cNvPr id="10" name="Content Placeholder 5">
            <a:extLst>
              <a:ext uri="{FF2B5EF4-FFF2-40B4-BE49-F238E27FC236}">
                <a16:creationId xmlns:a16="http://schemas.microsoft.com/office/drawing/2014/main" id="{44874B83-EADC-3044-85A5-11893100D0C6}"/>
              </a:ext>
            </a:extLst>
          </p:cNvPr>
          <p:cNvSpPr txBox="1">
            <a:spLocks/>
          </p:cNvSpPr>
          <p:nvPr/>
        </p:nvSpPr>
        <p:spPr>
          <a:xfrm>
            <a:off x="422365" y="2030474"/>
            <a:ext cx="7911143" cy="2062555"/>
          </a:xfrm>
          <a:prstGeom prst="rect">
            <a:avLst/>
          </a:prstGeom>
        </p:spPr>
        <p:txBody>
          <a:bodyPr vert="horz" lIns="91440" tIns="45720" rIns="91440" bIns="45720" rtlCol="0">
            <a:normAutofit/>
          </a:bodyPr>
          <a:lstStyle>
            <a:lvl1pPr marL="342900" indent="-342900" algn="ctr" defTabSz="914400" rtl="0" eaLnBrk="1" latinLnBrk="0" hangingPunct="1">
              <a:spcBef>
                <a:spcPct val="20000"/>
              </a:spcBef>
              <a:buFont typeface="Arial" pitchFamily="34" charset="0"/>
              <a:buChar char="•"/>
              <a:defRPr sz="2400" kern="1200">
                <a:solidFill>
                  <a:srgbClr val="002060"/>
                </a:solidFill>
                <a:latin typeface="+mn-lt"/>
                <a:ea typeface="+mn-ea"/>
                <a:cs typeface="+mn-cs"/>
              </a:defRPr>
            </a:lvl1pPr>
            <a:lvl2pPr marL="742950" indent="-285750" algn="ctr" defTabSz="914400" rtl="0" eaLnBrk="1" latinLnBrk="0" hangingPunct="1">
              <a:spcBef>
                <a:spcPct val="20000"/>
              </a:spcBef>
              <a:buFont typeface="Arial" pitchFamily="34" charset="0"/>
              <a:buChar char="–"/>
              <a:defRPr sz="2000" kern="1200">
                <a:solidFill>
                  <a:srgbClr val="002060"/>
                </a:solidFill>
                <a:latin typeface="+mn-lt"/>
                <a:ea typeface="+mn-ea"/>
                <a:cs typeface="+mn-cs"/>
              </a:defRPr>
            </a:lvl2pPr>
            <a:lvl3pPr marL="1143000" indent="-228600" algn="ctr" defTabSz="914400" rtl="0" eaLnBrk="1" latinLnBrk="0" hangingPunct="1">
              <a:spcBef>
                <a:spcPct val="20000"/>
              </a:spcBef>
              <a:buFont typeface="Arial" pitchFamily="34" charset="0"/>
              <a:buChar char="•"/>
              <a:defRPr sz="1800" kern="1200">
                <a:solidFill>
                  <a:srgbClr val="002060"/>
                </a:solidFill>
                <a:latin typeface="+mn-lt"/>
                <a:ea typeface="+mn-ea"/>
                <a:cs typeface="+mn-cs"/>
              </a:defRPr>
            </a:lvl3pPr>
            <a:lvl4pPr marL="1600200" indent="-228600" algn="ctr" defTabSz="914400" rtl="0" eaLnBrk="1" latinLnBrk="0" hangingPunct="1">
              <a:spcBef>
                <a:spcPct val="20000"/>
              </a:spcBef>
              <a:buFont typeface="Arial" pitchFamily="34" charset="0"/>
              <a:buChar char="–"/>
              <a:defRPr sz="1600" kern="1200">
                <a:solidFill>
                  <a:srgbClr val="002060"/>
                </a:solidFill>
                <a:latin typeface="+mn-lt"/>
                <a:ea typeface="+mn-ea"/>
                <a:cs typeface="+mn-cs"/>
              </a:defRPr>
            </a:lvl4pPr>
            <a:lvl5pPr marL="2057400" indent="-228600" algn="ctr" defTabSz="914400" rtl="0" eaLnBrk="1" latinLnBrk="0" hangingPunct="1">
              <a:spcBef>
                <a:spcPct val="20000"/>
              </a:spcBef>
              <a:buFont typeface="Arial" pitchFamily="34" charset="0"/>
              <a:buChar char="»"/>
              <a:defRPr sz="16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9pPr>
          </a:lstStyle>
          <a:p>
            <a:pPr algn="l"/>
            <a:r>
              <a:rPr lang="en-US" sz="1800" b="1" dirty="0"/>
              <a:t>MongoDB</a:t>
            </a:r>
          </a:p>
          <a:p>
            <a:pPr algn="l"/>
            <a:r>
              <a:rPr lang="en-US" sz="1800" dirty="0"/>
              <a:t>Document based NoSQL database that stores unstructured data</a:t>
            </a:r>
          </a:p>
          <a:p>
            <a:pPr algn="l"/>
            <a:r>
              <a:rPr lang="en-US" sz="1800" dirty="0"/>
              <a:t>It uses key value pairs</a:t>
            </a:r>
          </a:p>
          <a:p>
            <a:pPr algn="l"/>
            <a:r>
              <a:rPr lang="en-US" sz="1800" b="1" dirty="0"/>
              <a:t>DynamoDB</a:t>
            </a:r>
          </a:p>
          <a:p>
            <a:pPr algn="l"/>
            <a:r>
              <a:rPr lang="en-US" sz="1800" dirty="0"/>
              <a:t>NoSQL database that uses a single table design to ensure quick read and transfer of data </a:t>
            </a:r>
          </a:p>
        </p:txBody>
      </p:sp>
      <p:pic>
        <p:nvPicPr>
          <p:cNvPr id="6" name="Audio 5">
            <a:hlinkClick r:id="" action="ppaction://media"/>
            <a:extLst>
              <a:ext uri="{FF2B5EF4-FFF2-40B4-BE49-F238E27FC236}">
                <a16:creationId xmlns:a16="http://schemas.microsoft.com/office/drawing/2014/main" id="{F1547C2D-2471-364B-7C48-83807C2783D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35968559"/>
      </p:ext>
    </p:extLst>
  </p:cSld>
  <p:clrMapOvr>
    <a:masterClrMapping/>
  </p:clrMapOvr>
  <mc:AlternateContent xmlns:mc="http://schemas.openxmlformats.org/markup-compatibility/2006" xmlns:p14="http://schemas.microsoft.com/office/powerpoint/2010/main">
    <mc:Choice Requires="p14">
      <p:transition spd="slow" p14:dur="2000" advTm="71759"/>
    </mc:Choice>
    <mc:Fallback xmlns="">
      <p:transition spd="slow" advTm="717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olidFill>
                  <a:schemeClr val="tx1"/>
                </a:solidFill>
              </a:rPr>
              <a:t>Cloud-Based </a:t>
            </a:r>
            <a:br>
              <a:rPr lang="en-US" dirty="0">
                <a:solidFill>
                  <a:schemeClr val="tx1"/>
                </a:solidFill>
              </a:rPr>
            </a:br>
            <a:r>
              <a:rPr lang="en-US" dirty="0"/>
              <a:t>Development Principles</a:t>
            </a:r>
          </a:p>
        </p:txBody>
      </p:sp>
      <p:sp>
        <p:nvSpPr>
          <p:cNvPr id="3" name="Content Placeholder 2"/>
          <p:cNvSpPr>
            <a:spLocks noGrp="1"/>
          </p:cNvSpPr>
          <p:nvPr>
            <p:ph idx="1"/>
          </p:nvPr>
        </p:nvSpPr>
        <p:spPr/>
        <p:txBody>
          <a:bodyPr/>
          <a:lstStyle/>
          <a:p>
            <a:r>
              <a:rPr lang="en-US" dirty="0"/>
              <a:t>Elasticity</a:t>
            </a:r>
          </a:p>
          <a:p>
            <a:r>
              <a:rPr lang="en-US" dirty="0"/>
              <a:t>Pay-for-use model</a:t>
            </a:r>
          </a:p>
          <a:p>
            <a:pPr marL="0" indent="0">
              <a:buNone/>
            </a:pPr>
            <a:endParaRPr lang="en-US" dirty="0"/>
          </a:p>
          <a:p>
            <a:endParaRPr lang="en-US" dirty="0"/>
          </a:p>
          <a:p>
            <a:endParaRPr lang="en-US" dirty="0"/>
          </a:p>
        </p:txBody>
      </p:sp>
      <p:pic>
        <p:nvPicPr>
          <p:cNvPr id="5" name="Picture 4" descr="Capacity vs Usage (Traditional Data Center) graph. The X axis is &quot;Time&quot; and the Y axis is &quot;Computer Power&quot;. A blue line representing &quot;Planned Capacity&quot; goes up at regular intervals. A red line representing &quot;Actual Usage&quot; is more smooth. A dip in Actual Usage is labeled &quot;waste&quot;. A plateau in &quot;Planned Capacity&quot; is labeled &quot;Customer dissatisfaction&quot;. ">
            <a:extLst>
              <a:ext uri="{FF2B5EF4-FFF2-40B4-BE49-F238E27FC236}">
                <a16:creationId xmlns:a16="http://schemas.microsoft.com/office/drawing/2014/main" id="{42F5C989-4359-F443-9F01-2743C38817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97234" y="1244709"/>
            <a:ext cx="4711688" cy="3533766"/>
          </a:xfrm>
          <a:prstGeom prst="rect">
            <a:avLst/>
          </a:prstGeom>
        </p:spPr>
      </p:pic>
      <p:pic>
        <p:nvPicPr>
          <p:cNvPr id="8" name="Audio 7">
            <a:hlinkClick r:id="" action="ppaction://media"/>
            <a:extLst>
              <a:ext uri="{FF2B5EF4-FFF2-40B4-BE49-F238E27FC236}">
                <a16:creationId xmlns:a16="http://schemas.microsoft.com/office/drawing/2014/main" id="{71B01754-DBD2-85FC-B5FC-03647B5E9D0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626748915"/>
      </p:ext>
    </p:extLst>
  </p:cSld>
  <p:clrMapOvr>
    <a:masterClrMapping/>
  </p:clrMapOvr>
  <mc:AlternateContent xmlns:mc="http://schemas.openxmlformats.org/markup-compatibility/2006" xmlns:p14="http://schemas.microsoft.com/office/powerpoint/2010/main">
    <mc:Choice Requires="p14">
      <p:transition spd="slow" p14:dur="2000" advTm="52809"/>
    </mc:Choice>
    <mc:Fallback xmlns="">
      <p:transition spd="slow" advTm="528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Securing Your Cloud App</a:t>
            </a:r>
          </a:p>
        </p:txBody>
      </p:sp>
      <p:sp>
        <p:nvSpPr>
          <p:cNvPr id="5" name="Text Placeholder 4"/>
          <p:cNvSpPr>
            <a:spLocks noGrp="1"/>
          </p:cNvSpPr>
          <p:nvPr>
            <p:ph type="body" idx="1"/>
          </p:nvPr>
        </p:nvSpPr>
        <p:spPr>
          <a:xfrm>
            <a:off x="184672" y="1530153"/>
            <a:ext cx="2351700" cy="479822"/>
          </a:xfrm>
        </p:spPr>
        <p:txBody>
          <a:bodyPr>
            <a:normAutofit/>
          </a:bodyPr>
          <a:lstStyle/>
          <a:p>
            <a:r>
              <a:rPr lang="en-US" dirty="0"/>
              <a:t>Access</a:t>
            </a:r>
          </a:p>
        </p:txBody>
      </p:sp>
      <p:sp>
        <p:nvSpPr>
          <p:cNvPr id="6" name="Content Placeholder 5"/>
          <p:cNvSpPr>
            <a:spLocks noGrp="1"/>
          </p:cNvSpPr>
          <p:nvPr>
            <p:ph sz="half" idx="2"/>
          </p:nvPr>
        </p:nvSpPr>
        <p:spPr>
          <a:xfrm>
            <a:off x="184672" y="2002550"/>
            <a:ext cx="2612955" cy="1894536"/>
          </a:xfrm>
        </p:spPr>
        <p:txBody>
          <a:bodyPr>
            <a:normAutofit/>
          </a:bodyPr>
          <a:lstStyle/>
          <a:p>
            <a:pPr algn="l"/>
            <a:r>
              <a:rPr lang="en-US" sz="1800" dirty="0"/>
              <a:t> IAM Roles</a:t>
            </a:r>
          </a:p>
          <a:p>
            <a:pPr algn="l"/>
            <a:r>
              <a:rPr lang="en-US" sz="1800" dirty="0"/>
              <a:t>Permissions Policies</a:t>
            </a:r>
          </a:p>
          <a:p>
            <a:pPr algn="l"/>
            <a:endParaRPr lang="en-US" sz="1800" dirty="0"/>
          </a:p>
        </p:txBody>
      </p:sp>
      <p:sp>
        <p:nvSpPr>
          <p:cNvPr id="7" name="Text Placeholder 6"/>
          <p:cNvSpPr>
            <a:spLocks noGrp="1"/>
          </p:cNvSpPr>
          <p:nvPr>
            <p:ph type="body" sz="quarter" idx="3"/>
          </p:nvPr>
        </p:nvSpPr>
        <p:spPr>
          <a:xfrm>
            <a:off x="2797628" y="1558077"/>
            <a:ext cx="2786743" cy="479822"/>
          </a:xfrm>
        </p:spPr>
        <p:txBody>
          <a:bodyPr>
            <a:normAutofit/>
          </a:bodyPr>
          <a:lstStyle/>
          <a:p>
            <a:r>
              <a:rPr lang="en-US" dirty="0"/>
              <a:t>Policies</a:t>
            </a:r>
          </a:p>
        </p:txBody>
      </p:sp>
      <p:sp>
        <p:nvSpPr>
          <p:cNvPr id="8" name="Content Placeholder 7"/>
          <p:cNvSpPr>
            <a:spLocks noGrp="1"/>
          </p:cNvSpPr>
          <p:nvPr>
            <p:ph sz="quarter" idx="4"/>
          </p:nvPr>
        </p:nvSpPr>
        <p:spPr>
          <a:xfrm>
            <a:off x="2797628" y="2002550"/>
            <a:ext cx="2786743" cy="1774793"/>
          </a:xfrm>
        </p:spPr>
        <p:txBody>
          <a:bodyPr>
            <a:normAutofit/>
          </a:bodyPr>
          <a:lstStyle/>
          <a:p>
            <a:pPr algn="l"/>
            <a:r>
              <a:rPr lang="en-US" sz="1800" dirty="0"/>
              <a:t>Assign policies to roles</a:t>
            </a:r>
          </a:p>
          <a:p>
            <a:pPr algn="l"/>
            <a:r>
              <a:rPr lang="en-US" sz="1800" dirty="0"/>
              <a:t>Create custom policies as needed</a:t>
            </a:r>
          </a:p>
          <a:p>
            <a:pPr algn="l"/>
            <a:r>
              <a:rPr lang="en-US" sz="1800" dirty="0"/>
              <a:t>CRUD functionality with DynamoDB</a:t>
            </a:r>
          </a:p>
        </p:txBody>
      </p:sp>
      <p:sp>
        <p:nvSpPr>
          <p:cNvPr id="9" name="Text Placeholder 4">
            <a:extLst>
              <a:ext uri="{FF2B5EF4-FFF2-40B4-BE49-F238E27FC236}">
                <a16:creationId xmlns:a16="http://schemas.microsoft.com/office/drawing/2014/main" id="{36210530-5CE0-F74C-A0F3-72C9EFE756BD}"/>
              </a:ext>
            </a:extLst>
          </p:cNvPr>
          <p:cNvSpPr txBox="1">
            <a:spLocks/>
          </p:cNvSpPr>
          <p:nvPr/>
        </p:nvSpPr>
        <p:spPr>
          <a:xfrm>
            <a:off x="6117771" y="1530153"/>
            <a:ext cx="2351699" cy="479822"/>
          </a:xfrm>
          <a:prstGeom prst="rect">
            <a:avLst/>
          </a:prstGeom>
        </p:spPr>
        <p:txBody>
          <a:bodyPr vert="horz" lIns="91440" tIns="45720" rIns="91440" bIns="45720" rtlCol="0" anchor="b">
            <a:normAutofit/>
          </a:bodyPr>
          <a:lstStyle>
            <a:lvl1pPr marL="0" indent="0" algn="ctr" defTabSz="914400" rtl="0" eaLnBrk="1" latinLnBrk="0" hangingPunct="1">
              <a:spcBef>
                <a:spcPct val="20000"/>
              </a:spcBef>
              <a:buFont typeface="Arial" pitchFamily="34" charset="0"/>
              <a:buNone/>
              <a:defRPr sz="2400" b="1" kern="1200">
                <a:solidFill>
                  <a:srgbClr val="002060"/>
                </a:solidFill>
                <a:latin typeface="+mn-lt"/>
                <a:ea typeface="+mn-ea"/>
                <a:cs typeface="+mn-cs"/>
              </a:defRPr>
            </a:lvl1pPr>
            <a:lvl2pPr marL="457200" indent="0" algn="l" defTabSz="914400" rtl="0" eaLnBrk="1" latinLnBrk="0" hangingPunct="1">
              <a:spcBef>
                <a:spcPct val="20000"/>
              </a:spcBef>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spcBef>
                <a:spcPct val="20000"/>
              </a:spcBef>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9pPr>
          </a:lstStyle>
          <a:p>
            <a:r>
              <a:rPr lang="en-US" dirty="0"/>
              <a:t>API Security</a:t>
            </a:r>
          </a:p>
        </p:txBody>
      </p:sp>
      <p:sp>
        <p:nvSpPr>
          <p:cNvPr id="10" name="Content Placeholder 5">
            <a:extLst>
              <a:ext uri="{FF2B5EF4-FFF2-40B4-BE49-F238E27FC236}">
                <a16:creationId xmlns:a16="http://schemas.microsoft.com/office/drawing/2014/main" id="{44874B83-EADC-3044-85A5-11893100D0C6}"/>
              </a:ext>
            </a:extLst>
          </p:cNvPr>
          <p:cNvSpPr txBox="1">
            <a:spLocks/>
          </p:cNvSpPr>
          <p:nvPr/>
        </p:nvSpPr>
        <p:spPr>
          <a:xfrm>
            <a:off x="6117771" y="2002550"/>
            <a:ext cx="2500912" cy="2062555"/>
          </a:xfrm>
          <a:prstGeom prst="rect">
            <a:avLst/>
          </a:prstGeom>
        </p:spPr>
        <p:txBody>
          <a:bodyPr vert="horz" lIns="91440" tIns="45720" rIns="91440" bIns="45720" rtlCol="0">
            <a:normAutofit/>
          </a:bodyPr>
          <a:lstStyle>
            <a:lvl1pPr marL="342900" indent="-342900" algn="ctr" defTabSz="914400" rtl="0" eaLnBrk="1" latinLnBrk="0" hangingPunct="1">
              <a:spcBef>
                <a:spcPct val="20000"/>
              </a:spcBef>
              <a:buFont typeface="Arial" pitchFamily="34" charset="0"/>
              <a:buChar char="•"/>
              <a:defRPr sz="2400" kern="1200">
                <a:solidFill>
                  <a:srgbClr val="002060"/>
                </a:solidFill>
                <a:latin typeface="+mn-lt"/>
                <a:ea typeface="+mn-ea"/>
                <a:cs typeface="+mn-cs"/>
              </a:defRPr>
            </a:lvl1pPr>
            <a:lvl2pPr marL="742950" indent="-285750" algn="ctr" defTabSz="914400" rtl="0" eaLnBrk="1" latinLnBrk="0" hangingPunct="1">
              <a:spcBef>
                <a:spcPct val="20000"/>
              </a:spcBef>
              <a:buFont typeface="Arial" pitchFamily="34" charset="0"/>
              <a:buChar char="–"/>
              <a:defRPr sz="2000" kern="1200">
                <a:solidFill>
                  <a:srgbClr val="002060"/>
                </a:solidFill>
                <a:latin typeface="+mn-lt"/>
                <a:ea typeface="+mn-ea"/>
                <a:cs typeface="+mn-cs"/>
              </a:defRPr>
            </a:lvl2pPr>
            <a:lvl3pPr marL="1143000" indent="-228600" algn="ctr" defTabSz="914400" rtl="0" eaLnBrk="1" latinLnBrk="0" hangingPunct="1">
              <a:spcBef>
                <a:spcPct val="20000"/>
              </a:spcBef>
              <a:buFont typeface="Arial" pitchFamily="34" charset="0"/>
              <a:buChar char="•"/>
              <a:defRPr sz="1800" kern="1200">
                <a:solidFill>
                  <a:srgbClr val="002060"/>
                </a:solidFill>
                <a:latin typeface="+mn-lt"/>
                <a:ea typeface="+mn-ea"/>
                <a:cs typeface="+mn-cs"/>
              </a:defRPr>
            </a:lvl3pPr>
            <a:lvl4pPr marL="1600200" indent="-228600" algn="ctr" defTabSz="914400" rtl="0" eaLnBrk="1" latinLnBrk="0" hangingPunct="1">
              <a:spcBef>
                <a:spcPct val="20000"/>
              </a:spcBef>
              <a:buFont typeface="Arial" pitchFamily="34" charset="0"/>
              <a:buChar char="–"/>
              <a:defRPr sz="1600" kern="1200">
                <a:solidFill>
                  <a:srgbClr val="002060"/>
                </a:solidFill>
                <a:latin typeface="+mn-lt"/>
                <a:ea typeface="+mn-ea"/>
                <a:cs typeface="+mn-cs"/>
              </a:defRPr>
            </a:lvl4pPr>
            <a:lvl5pPr marL="2057400" indent="-228600" algn="ctr" defTabSz="914400" rtl="0" eaLnBrk="1" latinLnBrk="0" hangingPunct="1">
              <a:spcBef>
                <a:spcPct val="20000"/>
              </a:spcBef>
              <a:buFont typeface="Arial" pitchFamily="34" charset="0"/>
              <a:buChar char="»"/>
              <a:defRPr sz="16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9pPr>
          </a:lstStyle>
          <a:p>
            <a:pPr algn="l"/>
            <a:r>
              <a:rPr lang="en-US" sz="1800" dirty="0"/>
              <a:t>API Keys</a:t>
            </a:r>
          </a:p>
          <a:p>
            <a:pPr algn="l"/>
            <a:r>
              <a:rPr lang="en-US" sz="1800" dirty="0"/>
              <a:t>Data Encryption</a:t>
            </a:r>
          </a:p>
          <a:p>
            <a:pPr algn="l"/>
            <a:r>
              <a:rPr lang="en-US" sz="1800" dirty="0"/>
              <a:t>Private Object Buckets</a:t>
            </a:r>
          </a:p>
        </p:txBody>
      </p:sp>
      <p:sp>
        <p:nvSpPr>
          <p:cNvPr id="2" name="TextBox 1">
            <a:extLst>
              <a:ext uri="{FF2B5EF4-FFF2-40B4-BE49-F238E27FC236}">
                <a16:creationId xmlns:a16="http://schemas.microsoft.com/office/drawing/2014/main" id="{1A5E98D4-5F8A-D84C-8176-6113243E6FB7}"/>
              </a:ext>
            </a:extLst>
          </p:cNvPr>
          <p:cNvSpPr txBox="1"/>
          <p:nvPr/>
        </p:nvSpPr>
        <p:spPr>
          <a:xfrm>
            <a:off x="413656" y="4425933"/>
            <a:ext cx="7554685" cy="646331"/>
          </a:xfrm>
          <a:prstGeom prst="rect">
            <a:avLst/>
          </a:prstGeom>
          <a:noFill/>
        </p:spPr>
        <p:txBody>
          <a:bodyPr wrap="square" rtlCol="0">
            <a:spAutoFit/>
          </a:bodyPr>
          <a:lstStyle/>
          <a:p>
            <a:br>
              <a:rPr lang="en-US" dirty="0"/>
            </a:br>
            <a:endParaRPr lang="en-US" dirty="0"/>
          </a:p>
        </p:txBody>
      </p:sp>
      <p:pic>
        <p:nvPicPr>
          <p:cNvPr id="13" name="Audio 12">
            <a:hlinkClick r:id="" action="ppaction://media"/>
            <a:extLst>
              <a:ext uri="{FF2B5EF4-FFF2-40B4-BE49-F238E27FC236}">
                <a16:creationId xmlns:a16="http://schemas.microsoft.com/office/drawing/2014/main" id="{90AF5ACC-5492-0056-2B62-4A2E2D5B7BA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09689694"/>
      </p:ext>
    </p:extLst>
  </p:cSld>
  <p:clrMapOvr>
    <a:masterClrMapping/>
  </p:clrMapOvr>
  <mc:AlternateContent xmlns:mc="http://schemas.openxmlformats.org/markup-compatibility/2006" xmlns:p14="http://schemas.microsoft.com/office/powerpoint/2010/main">
    <mc:Choice Requires="p14">
      <p:transition spd="slow" p14:dur="2000" advTm="61391"/>
    </mc:Choice>
    <mc:Fallback xmlns="">
      <p:transition spd="slow" advTm="61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B7F9FA14F142F47BC8BD6DDD9F132DD" ma:contentTypeVersion="6" ma:contentTypeDescription="Create a new document." ma:contentTypeScope="" ma:versionID="271859c7d8768e0c08ceba19051b9197">
  <xsd:schema xmlns:xsd="http://www.w3.org/2001/XMLSchema" xmlns:xs="http://www.w3.org/2001/XMLSchema" xmlns:p="http://schemas.microsoft.com/office/2006/metadata/properties" xmlns:ns3="af761c23-bc32-4115-a700-24b4267df2a2" targetNamespace="http://schemas.microsoft.com/office/2006/metadata/properties" ma:root="true" ma:fieldsID="7a88f0946b8a21da210244b429e0e566" ns3:_="">
    <xsd:import namespace="af761c23-bc32-4115-a700-24b4267df2a2"/>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761c23-bc32-4115-a700-24b4267df2a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6E524F5-8F9B-4E83-ABD8-EF3E90295E3F}">
  <ds:schemaRefs>
    <ds:schemaRef ds:uri="http://schemas.microsoft.com/office/2006/metadata/properties"/>
    <ds:schemaRef ds:uri="http://www.w3.org/2000/xmlns/"/>
  </ds:schemaRefs>
</ds:datastoreItem>
</file>

<file path=customXml/itemProps2.xml><?xml version="1.0" encoding="utf-8"?>
<ds:datastoreItem xmlns:ds="http://schemas.openxmlformats.org/officeDocument/2006/customXml" ds:itemID="{1B7C02EB-927C-42F0-8F53-965880015444}">
  <ds:schemaRefs>
    <ds:schemaRef ds:uri="http://schemas.microsoft.com/sharepoint/v3/contenttype/forms"/>
  </ds:schemaRefs>
</ds:datastoreItem>
</file>

<file path=customXml/itemProps3.xml><?xml version="1.0" encoding="utf-8"?>
<ds:datastoreItem xmlns:ds="http://schemas.openxmlformats.org/officeDocument/2006/customXml" ds:itemID="{08DA6949-C0DB-4FB6-9442-5A8596AC9815}">
  <ds:schemaRefs>
    <ds:schemaRef ds:uri="http://schemas.microsoft.com/office/2006/metadata/contentType"/>
    <ds:schemaRef ds:uri="http://schemas.microsoft.com/office/2006/metadata/properties/metaAttributes"/>
    <ds:schemaRef ds:uri="http://www.w3.org/2000/xmlns/"/>
    <ds:schemaRef ds:uri="http://www.w3.org/2001/XMLSchema"/>
    <ds:schemaRef ds:uri="af761c23-bc32-4115-a700-24b4267df2a2"/>
  </ds:schemaRefs>
</ds:datastoreItem>
</file>

<file path=docProps/app.xml><?xml version="1.0" encoding="utf-8"?>
<Properties xmlns="http://schemas.openxmlformats.org/officeDocument/2006/extended-properties" xmlns:vt="http://schemas.openxmlformats.org/officeDocument/2006/docPropsVTypes">
  <TotalTime>0</TotalTime>
  <Words>1418</Words>
  <Application>Microsoft Office PowerPoint</Application>
  <PresentationFormat>On-screen Show (16:9)</PresentationFormat>
  <Paragraphs>84</Paragraphs>
  <Slides>10</Slides>
  <Notes>10</Notes>
  <HiddenSlides>0</HiddenSlides>
  <MMClips>10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 CS 470 Project Two Conference Presentation: Cloud Development</vt:lpstr>
      <vt:lpstr>Overview</vt:lpstr>
      <vt:lpstr>Containerization</vt:lpstr>
      <vt:lpstr>Orchestration</vt:lpstr>
      <vt:lpstr>The Serverless Cloud</vt:lpstr>
      <vt:lpstr>The Serverless Cloud</vt:lpstr>
      <vt:lpstr>The Serverless Cloud</vt:lpstr>
      <vt:lpstr>Cloud-Based  Development Principles</vt:lpstr>
      <vt:lpstr>Securing Your Cloud App</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470 Project Two Presentation Template</dc:title>
  <dc:creator/>
  <cp:lastModifiedBy>Jay Snow</cp:lastModifiedBy>
  <cp:revision>2</cp:revision>
  <dcterms:created xsi:type="dcterms:W3CDTF">2017-08-01T15:40:51Z</dcterms:created>
  <dcterms:modified xsi:type="dcterms:W3CDTF">2024-02-25T14:16:40Z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0x0101006B7F9FA14F142F47BC8BD6DDD9F132DD</vt:lpwstr>
  </property>
</Properties>
</file>

<file path=docProps/thumbnail.jpeg>
</file>